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6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8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89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79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31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47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995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76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89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96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25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71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6041-D6AC-4414-9731-15D5DB4FE941}" type="datetimeFigureOut">
              <a:rPr lang="hu-HU" smtClean="0"/>
              <a:t>2019. 04. 15.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2D8C2-305B-496D-AEE4-8E30F4EB64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24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4551" y="2036762"/>
            <a:ext cx="10071279" cy="2560995"/>
          </a:xfrm>
        </p:spPr>
        <p:txBody>
          <a:bodyPr>
            <a:normAutofit/>
          </a:bodyPr>
          <a:lstStyle/>
          <a:p>
            <a:pPr algn="r"/>
            <a:r>
              <a:rPr lang="hu-HU" sz="4800" b="1" dirty="0" smtClean="0">
                <a:latin typeface="Arial Narrow" panose="020B0606020202030204" pitchFamily="34" charset="0"/>
              </a:rPr>
              <a:t>Körforgásos design – avagy a </a:t>
            </a:r>
            <a:br>
              <a:rPr lang="hu-HU" sz="4800" b="1" dirty="0" smtClean="0">
                <a:latin typeface="Arial Narrow" panose="020B0606020202030204" pitchFamily="34" charset="0"/>
              </a:rPr>
            </a:br>
            <a:r>
              <a:rPr lang="hu-HU" sz="4800" b="1" dirty="0" smtClean="0">
                <a:latin typeface="Arial Narrow" panose="020B0606020202030204" pitchFamily="34" charset="0"/>
              </a:rPr>
              <a:t>szomszéd bútora mindig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zöldebb</a:t>
            </a:r>
            <a:endParaRPr lang="hu-H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3999" y="4597758"/>
            <a:ext cx="9551832" cy="2009104"/>
          </a:xfrm>
        </p:spPr>
        <p:txBody>
          <a:bodyPr/>
          <a:lstStyle/>
          <a:p>
            <a:pPr algn="r"/>
            <a:r>
              <a:rPr lang="hu-HU" b="1" dirty="0" smtClean="0">
                <a:latin typeface="Arial Narrow" panose="020B0606020202030204" pitchFamily="34" charset="0"/>
              </a:rPr>
              <a:t>Előadó: Halasi Rita Mária, designszakértő − kurátor</a:t>
            </a:r>
            <a:endParaRPr lang="hu-H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820" y="455276"/>
            <a:ext cx="1673181" cy="6125827"/>
          </a:xfrm>
        </p:spPr>
        <p:txBody>
          <a:bodyPr>
            <a:normAutofit fontScale="90000"/>
          </a:bodyPr>
          <a:lstStyle/>
          <a:p>
            <a:r>
              <a:rPr lang="hu-HU" sz="2400" b="1" dirty="0" smtClean="0">
                <a:latin typeface="Arial Narrow" panose="020B0606020202030204" pitchFamily="34" charset="0"/>
              </a:rPr>
              <a:t>The </a:t>
            </a:r>
            <a:r>
              <a:rPr lang="hu-HU" sz="2400" b="1" dirty="0" err="1" smtClean="0">
                <a:latin typeface="Arial Narrow" panose="020B0606020202030204" pitchFamily="34" charset="0"/>
              </a:rPr>
              <a:t>Shellworks</a:t>
            </a:r>
            <a:r>
              <a:rPr lang="hu-HU" sz="2000" b="1" dirty="0" smtClean="0">
                <a:latin typeface="Arial Narrow" panose="020B0606020202030204" pitchFamily="34" charset="0"/>
              </a:rPr>
              <a:t/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Rákpáncélból </a:t>
            </a:r>
            <a:r>
              <a:rPr lang="hu-HU" sz="2000" b="1" dirty="0" err="1" smtClean="0">
                <a:latin typeface="Arial Narrow" panose="020B0606020202030204" pitchFamily="34" charset="0"/>
              </a:rPr>
              <a:t>bioplasztik</a:t>
            </a:r>
            <a:r>
              <a:rPr lang="hu-HU" sz="2000" b="1" dirty="0" smtClean="0">
                <a:latin typeface="Arial Narrow" panose="020B0606020202030204" pitchFamily="34" charset="0"/>
              </a:rPr>
              <a:t/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dirty="0" smtClean="0">
                <a:latin typeface="Arial Narrow" panose="020B0606020202030204" pitchFamily="34" charset="0"/>
              </a:rPr>
              <a:t>nem csak új anyagot fejlesztettek, de az eszközöket és a gyártási folyamatot is ki kellett találniuk; </a:t>
            </a:r>
            <a:r>
              <a:rPr lang="hu-HU" sz="2000" dirty="0">
                <a:latin typeface="Arial Narrow" panose="020B0606020202030204" pitchFamily="34" charset="0"/>
              </a:rPr>
              <a:t/>
            </a:r>
            <a:br>
              <a:rPr lang="hu-HU" sz="2000" dirty="0">
                <a:latin typeface="Arial Narrow" panose="020B0606020202030204" pitchFamily="34" charset="0"/>
              </a:rPr>
            </a:br>
            <a:r>
              <a:rPr lang="hu-HU" sz="2000" dirty="0">
                <a:latin typeface="Arial Narrow" panose="020B0606020202030204" pitchFamily="34" charset="0"/>
              </a:rPr>
              <a:t>az éttermi hulladékként begyűjtött 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>
                <a:latin typeface="Arial Narrow" panose="020B0606020202030204" pitchFamily="34" charset="0"/>
              </a:rPr>
              <a:t>rákpáncélhoz ecetet </a:t>
            </a:r>
            <a:r>
              <a:rPr lang="hu-HU" sz="2000" dirty="0" smtClean="0">
                <a:latin typeface="Arial Narrow" panose="020B0606020202030204" pitchFamily="34" charset="0"/>
              </a:rPr>
              <a:t>adtak;</a:t>
            </a:r>
            <a:br>
              <a:rPr lang="hu-HU" sz="2000" dirty="0" smtClean="0">
                <a:latin typeface="Arial Narrow" panose="020B0606020202030204" pitchFamily="34" charset="0"/>
              </a:rPr>
            </a:br>
            <a:r>
              <a:rPr lang="hu-HU" sz="2000" dirty="0" smtClean="0">
                <a:latin typeface="Arial Narrow" panose="020B0606020202030204" pitchFamily="34" charset="0"/>
              </a:rPr>
              <a:t>a kortárs </a:t>
            </a:r>
            <a:r>
              <a:rPr lang="hu-HU" sz="2000" dirty="0" err="1" smtClean="0">
                <a:latin typeface="Arial Narrow" panose="020B0606020202030204" pitchFamily="34" charset="0"/>
              </a:rPr>
              <a:t>designerek</a:t>
            </a:r>
            <a:r>
              <a:rPr lang="hu-HU" sz="2000" dirty="0" smtClean="0">
                <a:latin typeface="Arial Narrow" panose="020B0606020202030204" pitchFamily="34" charset="0"/>
              </a:rPr>
              <a:t> ma már leginkább biokémikusok, és lombikban állítják elő a termékeket </a:t>
            </a:r>
            <a:endParaRPr lang="hu-HU" sz="2000" b="1" dirty="0">
              <a:latin typeface="Arial Narrow" panose="020B0606020202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20267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4326228" cy="2550017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 Narrow" panose="020B0606020202030204" pitchFamily="34" charset="0"/>
              </a:rPr>
              <a:t>Elena </a:t>
            </a:r>
            <a:r>
              <a:rPr lang="hu-HU" sz="2400" b="1" dirty="0" err="1">
                <a:latin typeface="Arial Narrow" panose="020B0606020202030204" pitchFamily="34" charset="0"/>
              </a:rPr>
              <a:t>A</a:t>
            </a:r>
            <a:r>
              <a:rPr lang="hu-HU" sz="2400" b="1" dirty="0" err="1" smtClean="0">
                <a:latin typeface="Arial Narrow" panose="020B0606020202030204" pitchFamily="34" charset="0"/>
              </a:rPr>
              <a:t>mato</a:t>
            </a:r>
            <a:r>
              <a:rPr lang="hu-HU" sz="2000" b="1" dirty="0" smtClean="0">
                <a:latin typeface="Arial Narrow" panose="020B0606020202030204" pitchFamily="34" charset="0"/>
              </a:rPr>
              <a:t/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Baktériumból csomagolás</a:t>
            </a:r>
            <a:r>
              <a:rPr lang="hu-HU" sz="2000" dirty="0" smtClean="0">
                <a:latin typeface="Arial Narrow" panose="020B0606020202030204" pitchFamily="34" charset="0"/>
              </a:rPr>
              <a:t/>
            </a:r>
            <a:br>
              <a:rPr lang="hu-HU" sz="2000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bakteriális cellulózból előállított csomagolás, papírszerű tulajdonságokkal; víz+ baktérium+ élesztőkultúra keverékéből készült; a műanyagok 100%-ig természetes alternatívája, lebomló, komposztálható</a:t>
            </a:r>
            <a:endParaRPr lang="hu-HU" sz="1800" b="1" dirty="0">
              <a:latin typeface="Arial Narrow" panose="020B0606020202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-6413"/>
            <a:ext cx="4902558" cy="686441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77" y="2550018"/>
            <a:ext cx="6029645" cy="43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" y="0"/>
            <a:ext cx="12188822" cy="68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7979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6" y="0"/>
            <a:ext cx="4897979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0359192" y="489396"/>
            <a:ext cx="1708312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tárgyakat úgy hámozzuk ki a csomagolásukból, mint a </a:t>
            </a:r>
            <a:r>
              <a:rPr lang="hu-HU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gyümöl-csöket</a:t>
            </a:r>
            <a:r>
              <a:rPr lang="hu-HU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b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hu-HU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hu-HU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tervezési alapelv) </a:t>
            </a:r>
            <a:r>
              <a:rPr lang="hu-HU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belső, kozmetikum tartó tégelyek szappanból készültek és ezek is felhasználhatók</a:t>
            </a:r>
            <a:endParaRPr lang="hu-H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276" y="532550"/>
            <a:ext cx="6168980" cy="2365196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 Narrow" panose="020B0606020202030204" pitchFamily="34" charset="0"/>
              </a:rPr>
              <a:t>Eric </a:t>
            </a:r>
            <a:r>
              <a:rPr lang="hu-HU" sz="2400" b="1" dirty="0" err="1" smtClean="0">
                <a:latin typeface="Arial Narrow" panose="020B0606020202030204" pitchFamily="34" charset="0"/>
              </a:rPr>
              <a:t>Klarenbeek</a:t>
            </a:r>
            <a:r>
              <a:rPr lang="hu-HU" sz="2400" b="1" dirty="0" smtClean="0">
                <a:latin typeface="Arial Narrow" panose="020B0606020202030204" pitchFamily="34" charset="0"/>
              </a:rPr>
              <a:t> </a:t>
            </a:r>
            <a:r>
              <a:rPr lang="hu-HU" sz="2000" b="1" dirty="0" smtClean="0">
                <a:latin typeface="Arial Narrow" panose="020B0606020202030204" pitchFamily="34" charset="0"/>
              </a:rPr>
              <a:t>&amp;</a:t>
            </a:r>
            <a:r>
              <a:rPr lang="hu-HU" sz="2400" b="1" dirty="0" smtClean="0">
                <a:latin typeface="Arial Narrow" panose="020B0606020202030204" pitchFamily="34" charset="0"/>
              </a:rPr>
              <a:t> </a:t>
            </a:r>
            <a:r>
              <a:rPr lang="hu-HU" sz="2400" b="1" dirty="0" err="1" smtClean="0">
                <a:latin typeface="Arial Narrow" panose="020B0606020202030204" pitchFamily="34" charset="0"/>
              </a:rPr>
              <a:t>Maartje</a:t>
            </a:r>
            <a:r>
              <a:rPr lang="hu-HU" sz="2400" b="1" dirty="0" smtClean="0">
                <a:latin typeface="Arial Narrow" panose="020B0606020202030204" pitchFamily="34" charset="0"/>
              </a:rPr>
              <a:t> </a:t>
            </a:r>
            <a:r>
              <a:rPr lang="hu-HU" sz="2400" b="1" dirty="0" err="1" smtClean="0">
                <a:latin typeface="Arial Narrow" panose="020B0606020202030204" pitchFamily="34" charset="0"/>
              </a:rPr>
              <a:t>Dros</a:t>
            </a:r>
            <a:r>
              <a:rPr lang="hu-HU" sz="2000" dirty="0" smtClean="0">
                <a:latin typeface="Arial Narrow" panose="020B0606020202030204" pitchFamily="34" charset="0"/>
              </a:rPr>
              <a:t/>
            </a:r>
            <a:br>
              <a:rPr lang="hu-HU" sz="2000" dirty="0" smtClean="0">
                <a:latin typeface="Arial Narrow" panose="020B0606020202030204" pitchFamily="34" charset="0"/>
              </a:rPr>
            </a:br>
            <a:r>
              <a:rPr lang="hu-HU" sz="2000" dirty="0" err="1" smtClean="0">
                <a:latin typeface="Arial Narrow" panose="020B0606020202030204" pitchFamily="34" charset="0"/>
              </a:rPr>
              <a:t>Bioplasztik</a:t>
            </a:r>
            <a:r>
              <a:rPr lang="hu-HU" sz="2000" dirty="0" smtClean="0">
                <a:latin typeface="Arial Narrow" panose="020B0606020202030204" pitchFamily="34" charset="0"/>
              </a:rPr>
              <a:t> algából</a:t>
            </a:r>
            <a:br>
              <a:rPr lang="hu-HU" sz="2000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az </a:t>
            </a:r>
            <a:r>
              <a:rPr lang="hu-HU" sz="1800" dirty="0" err="1" smtClean="0">
                <a:latin typeface="Arial Narrow" panose="020B0606020202030204" pitchFamily="34" charset="0"/>
              </a:rPr>
              <a:t>invazív</a:t>
            </a:r>
            <a:r>
              <a:rPr lang="hu-HU" sz="1800" dirty="0" smtClean="0">
                <a:latin typeface="Arial Narrow" panose="020B0606020202030204" pitchFamily="34" charset="0"/>
              </a:rPr>
              <a:t> algafajok megeszik az üvegházhatást okozó szén-dioxidot; bárhol tenyészthető, 100.000 fajtája létezik; az alga a Földön mindenütt elterjedt; 3D </a:t>
            </a:r>
            <a:r>
              <a:rPr lang="hu-HU" sz="1800" dirty="0" err="1" smtClean="0">
                <a:latin typeface="Arial Narrow" panose="020B0606020202030204" pitchFamily="34" charset="0"/>
              </a:rPr>
              <a:t>printelhető</a:t>
            </a:r>
            <a:r>
              <a:rPr lang="hu-HU" sz="1800" dirty="0" smtClean="0">
                <a:latin typeface="Arial Narrow" panose="020B0606020202030204" pitchFamily="34" charset="0"/>
              </a:rPr>
              <a:t>, </a:t>
            </a:r>
            <a:r>
              <a:rPr lang="hu-HU" sz="1800" dirty="0" err="1" smtClean="0">
                <a:latin typeface="Arial Narrow" panose="020B0606020202030204" pitchFamily="34" charset="0"/>
              </a:rPr>
              <a:t>fröccsönthető</a:t>
            </a:r>
            <a:r>
              <a:rPr lang="hu-HU" sz="1800" dirty="0" smtClean="0">
                <a:latin typeface="Arial Narrow" panose="020B0606020202030204" pitchFamily="34" charset="0"/>
              </a:rPr>
              <a:t>; sokkal jobb, mint a kukorica-keményítőből előállítható </a:t>
            </a:r>
            <a:r>
              <a:rPr lang="hu-HU" sz="1800" dirty="0" err="1" smtClean="0">
                <a:latin typeface="Arial Narrow" panose="020B0606020202030204" pitchFamily="34" charset="0"/>
              </a:rPr>
              <a:t>bioplasztik</a:t>
            </a:r>
            <a:r>
              <a:rPr lang="hu-HU" sz="1800" dirty="0" smtClean="0">
                <a:latin typeface="Arial Narrow" panose="020B0606020202030204" pitchFamily="34" charset="0"/>
              </a:rPr>
              <a:t>, mert nem kell hozzá mezőgazdasági termőterület és az előállítás „mellékterméke” a tiszta levegő</a:t>
            </a:r>
            <a:endParaRPr lang="hu-HU" sz="1800" dirty="0">
              <a:latin typeface="Arial Narrow" panose="020B0606020202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3190741"/>
            <a:ext cx="6516170" cy="366725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1" y="0"/>
            <a:ext cx="10280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27" y="0"/>
            <a:ext cx="5299873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18" y="0"/>
            <a:ext cx="5299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8941" y="1"/>
            <a:ext cx="3010512" cy="4597758"/>
          </a:xfrm>
        </p:spPr>
        <p:txBody>
          <a:bodyPr>
            <a:normAutofit/>
          </a:bodyPr>
          <a:lstStyle/>
          <a:p>
            <a:r>
              <a:rPr lang="hu-HU" sz="2400" b="1" dirty="0" err="1" smtClean="0">
                <a:latin typeface="Arial Narrow" panose="020B0606020202030204" pitchFamily="34" charset="0"/>
              </a:rPr>
              <a:t>Krown</a:t>
            </a:r>
            <a:r>
              <a:rPr lang="hu-HU" sz="2000" b="1" dirty="0" smtClean="0">
                <a:latin typeface="Arial Narrow" panose="020B0606020202030204" pitchFamily="34" charset="0"/>
              </a:rPr>
              <a:t/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Gombatenyészetből 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készült tárgyak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a gombafonalak kötőanyagként, ragasztóként szövik át a biomassza alapanyagot;</a:t>
            </a:r>
            <a:br>
              <a:rPr lang="hu-HU" sz="1800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gombák segítségével is elő lehet állítani </a:t>
            </a:r>
            <a:r>
              <a:rPr lang="hu-HU" sz="1800" dirty="0" err="1" smtClean="0">
                <a:latin typeface="Arial Narrow" panose="020B0606020202030204" pitchFamily="34" charset="0"/>
              </a:rPr>
              <a:t>biopolimereket</a:t>
            </a:r>
            <a:r>
              <a:rPr lang="hu-HU" sz="1800" dirty="0" smtClean="0">
                <a:latin typeface="Arial Narrow" panose="020B0606020202030204" pitchFamily="34" charset="0"/>
              </a:rPr>
              <a:t>; </a:t>
            </a:r>
            <a:br>
              <a:rPr lang="hu-HU" sz="1800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DIY helyett </a:t>
            </a:r>
            <a:r>
              <a:rPr lang="hu-HU" sz="1800" dirty="0" err="1" smtClean="0">
                <a:latin typeface="Arial Narrow" panose="020B0606020202030204" pitchFamily="34" charset="0"/>
              </a:rPr>
              <a:t>Grow</a:t>
            </a:r>
            <a:r>
              <a:rPr lang="hu-HU" sz="1800" dirty="0" smtClean="0">
                <a:latin typeface="Arial Narrow" panose="020B0606020202030204" pitchFamily="34" charset="0"/>
              </a:rPr>
              <a:t> </a:t>
            </a:r>
            <a:r>
              <a:rPr lang="hu-HU" sz="1800" dirty="0" err="1" smtClean="0">
                <a:latin typeface="Arial Narrow" panose="020B0606020202030204" pitchFamily="34" charset="0"/>
              </a:rPr>
              <a:t>It</a:t>
            </a:r>
            <a:r>
              <a:rPr lang="hu-HU" sz="1800" dirty="0" smtClean="0">
                <a:latin typeface="Arial Narrow" panose="020B0606020202030204" pitchFamily="34" charset="0"/>
              </a:rPr>
              <a:t> </a:t>
            </a:r>
            <a:r>
              <a:rPr lang="hu-HU" sz="1800" dirty="0" err="1" smtClean="0">
                <a:latin typeface="Arial Narrow" panose="020B0606020202030204" pitchFamily="34" charset="0"/>
              </a:rPr>
              <a:t>Yourself</a:t>
            </a:r>
            <a:r>
              <a:rPr lang="hu-HU" sz="1800" dirty="0" smtClean="0">
                <a:latin typeface="Arial Narrow" panose="020B0606020202030204" pitchFamily="34" charset="0"/>
              </a:rPr>
              <a:t>, azaz növeszd magad! otthon a tárgyaidat; a </a:t>
            </a:r>
            <a:r>
              <a:rPr lang="hu-HU" sz="1800" dirty="0" err="1" smtClean="0">
                <a:latin typeface="Arial Narrow" panose="020B0606020202030204" pitchFamily="34" charset="0"/>
              </a:rPr>
              <a:t>Krown</a:t>
            </a:r>
            <a:r>
              <a:rPr lang="hu-HU" sz="1800" dirty="0" smtClean="0">
                <a:latin typeface="Arial Narrow" panose="020B0606020202030204" pitchFamily="34" charset="0"/>
              </a:rPr>
              <a:t> </a:t>
            </a:r>
            <a:r>
              <a:rPr lang="hu-HU" sz="1800" dirty="0" err="1" smtClean="0">
                <a:latin typeface="Arial Narrow" panose="020B0606020202030204" pitchFamily="34" charset="0"/>
              </a:rPr>
              <a:t>brand</a:t>
            </a:r>
            <a:r>
              <a:rPr lang="hu-HU" sz="1800" dirty="0" smtClean="0">
                <a:latin typeface="Arial Narrow" panose="020B0606020202030204" pitchFamily="34" charset="0"/>
              </a:rPr>
              <a:t> ehhez speciális „kit”</a:t>
            </a:r>
            <a:r>
              <a:rPr lang="hu-HU" sz="1800" dirty="0" err="1" smtClean="0">
                <a:latin typeface="Arial Narrow" panose="020B0606020202030204" pitchFamily="34" charset="0"/>
              </a:rPr>
              <a:t>-eket</a:t>
            </a:r>
            <a:r>
              <a:rPr lang="hu-HU" sz="1800" dirty="0" smtClean="0">
                <a:latin typeface="Arial Narrow" panose="020B0606020202030204" pitchFamily="34" charset="0"/>
              </a:rPr>
              <a:t> kínál, amelyek online megvásárolhatók</a:t>
            </a:r>
            <a:endParaRPr lang="hu-HU" sz="1800" dirty="0">
              <a:latin typeface="Arial Narrow" panose="020B0606020202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0"/>
          <a:stretch/>
        </p:blipFill>
        <p:spPr>
          <a:xfrm>
            <a:off x="3229453" y="842577"/>
            <a:ext cx="8962547" cy="6015423"/>
          </a:xfrm>
        </p:spPr>
      </p:pic>
    </p:spTree>
    <p:extLst>
      <p:ext uri="{BB962C8B-B14F-4D97-AF65-F5344CB8AC3E}">
        <p14:creationId xmlns:p14="http://schemas.microsoft.com/office/powerpoint/2010/main" val="1191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5" y="-40783"/>
            <a:ext cx="6898783" cy="68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0456" y="365124"/>
            <a:ext cx="1674255" cy="5288701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 Narrow" panose="020B0606020202030204" pitchFamily="34" charset="0"/>
              </a:rPr>
              <a:t>Ellen </a:t>
            </a:r>
            <a:r>
              <a:rPr lang="hu-HU" sz="2400" b="1" dirty="0" err="1" smtClean="0">
                <a:latin typeface="Arial Narrow" panose="020B0606020202030204" pitchFamily="34" charset="0"/>
              </a:rPr>
              <a:t>MacArthur</a:t>
            </a:r>
            <a:r>
              <a:rPr lang="hu-HU" sz="2400" b="1" dirty="0" smtClean="0">
                <a:latin typeface="Arial Narrow" panose="020B0606020202030204" pitchFamily="34" charset="0"/>
              </a:rPr>
              <a:t> </a:t>
            </a:r>
            <a:r>
              <a:rPr lang="hu-HU" sz="2400" b="1" dirty="0" err="1" smtClean="0">
                <a:latin typeface="Arial Narrow" panose="020B0606020202030204" pitchFamily="34" charset="0"/>
              </a:rPr>
              <a:t>Foundation</a:t>
            </a:r>
            <a:r>
              <a:rPr lang="hu-HU" sz="2400" b="1" dirty="0" smtClean="0">
                <a:latin typeface="Arial Narrow" panose="020B0606020202030204" pitchFamily="34" charset="0"/>
              </a:rPr>
              <a:t> </a:t>
            </a:r>
            <a:r>
              <a:rPr lang="hu-HU" sz="2000" b="1" dirty="0" smtClean="0">
                <a:latin typeface="Arial Narrow" panose="020B0606020202030204" pitchFamily="34" charset="0"/>
              </a:rPr>
              <a:t>Davos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2018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a körforgásos gazdaságot támogató körforgásos design kézikönyv segíti a </a:t>
            </a:r>
            <a:r>
              <a:rPr lang="hu-HU" sz="1800" dirty="0" err="1" smtClean="0">
                <a:latin typeface="Arial Narrow" panose="020B0606020202030204" pitchFamily="34" charset="0"/>
              </a:rPr>
              <a:t>designereket</a:t>
            </a:r>
            <a:r>
              <a:rPr lang="hu-HU" sz="1800" dirty="0" smtClean="0">
                <a:latin typeface="Arial Narrow" panose="020B0606020202030204" pitchFamily="34" charset="0"/>
              </a:rPr>
              <a:t> az új szemlélet és gyakorlat elsajátításában</a:t>
            </a:r>
            <a:br>
              <a:rPr lang="hu-HU" sz="1800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(</a:t>
            </a:r>
            <a:r>
              <a:rPr lang="hu-HU" sz="1800" dirty="0" err="1" smtClean="0">
                <a:latin typeface="Arial Narrow" panose="020B0606020202030204" pitchFamily="34" charset="0"/>
              </a:rPr>
              <a:t>best</a:t>
            </a:r>
            <a:r>
              <a:rPr lang="hu-HU" sz="1800" dirty="0" smtClean="0">
                <a:latin typeface="Arial Narrow" panose="020B0606020202030204" pitchFamily="34" charset="0"/>
              </a:rPr>
              <a:t> </a:t>
            </a:r>
            <a:r>
              <a:rPr lang="hu-HU" sz="1800" dirty="0" err="1" smtClean="0">
                <a:latin typeface="Arial Narrow" panose="020B0606020202030204" pitchFamily="34" charset="0"/>
              </a:rPr>
              <a:t>practice</a:t>
            </a:r>
            <a:r>
              <a:rPr lang="hu-HU" sz="1800" dirty="0" smtClean="0">
                <a:latin typeface="Arial Narrow" panose="020B0606020202030204" pitchFamily="34" charset="0"/>
              </a:rPr>
              <a:t> példák, videók)</a:t>
            </a:r>
            <a:endParaRPr lang="hu-HU" sz="1800" dirty="0">
              <a:latin typeface="Arial Narrow" panose="020B060602020203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09" y="862884"/>
            <a:ext cx="10068891" cy="5995115"/>
          </a:xfrm>
        </p:spPr>
      </p:pic>
    </p:spTree>
    <p:extLst>
      <p:ext uri="{BB962C8B-B14F-4D97-AF65-F5344CB8AC3E}">
        <p14:creationId xmlns:p14="http://schemas.microsoft.com/office/powerpoint/2010/main" val="14470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3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9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75" y="1107583"/>
            <a:ext cx="8625626" cy="575041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" y="772732"/>
            <a:ext cx="350305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Arial Narrow" panose="020B0606020202030204" pitchFamily="34" charset="0"/>
              </a:rPr>
              <a:t>IKEA</a:t>
            </a:r>
          </a:p>
          <a:p>
            <a:r>
              <a:rPr lang="hu-HU" dirty="0" smtClean="0">
                <a:latin typeface="Arial Narrow" panose="020B0606020202030204" pitchFamily="34" charset="0"/>
              </a:rPr>
              <a:t>Az IKEA számos, a körforgásos gazdasággal kapcsolatos iniciatívát vezetett be az elmúlt években; először a Cardiffban </a:t>
            </a:r>
            <a:r>
              <a:rPr lang="hu-HU" smtClean="0">
                <a:latin typeface="Arial Narrow" panose="020B0606020202030204" pitchFamily="34" charset="0"/>
              </a:rPr>
              <a:t>található áruházában </a:t>
            </a:r>
            <a:r>
              <a:rPr lang="hu-HU" dirty="0" smtClean="0">
                <a:latin typeface="Arial Narrow" panose="020B0606020202030204" pitchFamily="34" charset="0"/>
              </a:rPr>
              <a:t>(</a:t>
            </a:r>
            <a:r>
              <a:rPr lang="hu-HU" b="1" dirty="0" err="1" smtClean="0">
                <a:latin typeface="Arial Narrow" panose="020B0606020202030204" pitchFamily="34" charset="0"/>
              </a:rPr>
              <a:t>circular</a:t>
            </a:r>
            <a:r>
              <a:rPr lang="hu-HU" b="1" dirty="0" smtClean="0">
                <a:latin typeface="Arial Narrow" panose="020B0606020202030204" pitchFamily="34" charset="0"/>
              </a:rPr>
              <a:t> </a:t>
            </a:r>
            <a:r>
              <a:rPr lang="hu-HU" b="1" dirty="0" err="1" smtClean="0">
                <a:latin typeface="Arial Narrow" panose="020B0606020202030204" pitchFamily="34" charset="0"/>
              </a:rPr>
              <a:t>retail</a:t>
            </a:r>
            <a:r>
              <a:rPr lang="hu-HU" b="1" dirty="0" smtClean="0">
                <a:latin typeface="Arial Narrow" panose="020B0606020202030204" pitchFamily="34" charset="0"/>
              </a:rPr>
              <a:t> </a:t>
            </a:r>
            <a:r>
              <a:rPr lang="hu-HU" dirty="0" smtClean="0">
                <a:latin typeface="Arial Narrow" panose="020B0606020202030204" pitchFamily="34" charset="0"/>
              </a:rPr>
              <a:t>/ körforgásos kereskedelem + </a:t>
            </a:r>
            <a:r>
              <a:rPr lang="hu-HU" b="1" dirty="0" err="1" smtClean="0">
                <a:latin typeface="Arial Narrow" panose="020B0606020202030204" pitchFamily="34" charset="0"/>
              </a:rPr>
              <a:t>sustainable</a:t>
            </a:r>
            <a:r>
              <a:rPr lang="hu-HU" b="1" dirty="0" smtClean="0">
                <a:latin typeface="Arial Narrow" panose="020B0606020202030204" pitchFamily="34" charset="0"/>
              </a:rPr>
              <a:t> </a:t>
            </a:r>
            <a:r>
              <a:rPr lang="hu-HU" b="1" dirty="0" err="1" smtClean="0">
                <a:latin typeface="Arial Narrow" panose="020B0606020202030204" pitchFamily="34" charset="0"/>
              </a:rPr>
              <a:t>lifestyle</a:t>
            </a:r>
            <a:r>
              <a:rPr lang="hu-HU" b="1" dirty="0" smtClean="0">
                <a:latin typeface="Arial Narrow" panose="020B0606020202030204" pitchFamily="34" charset="0"/>
              </a:rPr>
              <a:t> </a:t>
            </a:r>
            <a:r>
              <a:rPr lang="hu-HU" dirty="0" smtClean="0">
                <a:latin typeface="Arial Narrow" panose="020B0606020202030204" pitchFamily="34" charset="0"/>
              </a:rPr>
              <a:t>/ fenntartható életstílus):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Arial Narrow" panose="020B0606020202030204" pitchFamily="34" charset="0"/>
              </a:rPr>
              <a:t>Repair</a:t>
            </a:r>
            <a:r>
              <a:rPr lang="hu-HU" dirty="0" smtClean="0">
                <a:latin typeface="Arial Narrow" panose="020B0606020202030204" pitchFamily="34" charset="0"/>
              </a:rPr>
              <a:t> részleg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Kölcsönzési szolgáltatás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Pótalkatrész szolgáltatás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Textil újrahasznosítás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Arial Narrow" panose="020B0606020202030204" pitchFamily="34" charset="0"/>
              </a:rPr>
              <a:t>Bútorok Második Élete program  (visszaveszik a használt, de jó állapotú IKEA bútorokat és újra eladják; Csehországban és Szlovákiában tavaly sikeresen bevezették és 4.800 bútort értékesítettek újra)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49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2639096" cy="6383406"/>
          </a:xfrm>
        </p:spPr>
        <p:txBody>
          <a:bodyPr>
            <a:normAutofit/>
          </a:bodyPr>
          <a:lstStyle/>
          <a:p>
            <a:r>
              <a:rPr lang="hu-HU" sz="2400" b="1" dirty="0" err="1" smtClean="0">
                <a:latin typeface="Arial Narrow" panose="020B0606020202030204" pitchFamily="34" charset="0"/>
              </a:rPr>
              <a:t>ecoBirdy</a:t>
            </a:r>
            <a:r>
              <a:rPr lang="hu-HU" sz="2400" b="1" dirty="0" smtClean="0">
                <a:latin typeface="Arial Narrow" panose="020B0606020202030204" pitchFamily="34" charset="0"/>
              </a:rPr>
              <a:t> </a:t>
            </a:r>
            <a:r>
              <a:rPr lang="hu-HU" sz="2000" b="1" dirty="0" smtClean="0">
                <a:latin typeface="Arial Narrow" panose="020B0606020202030204" pitchFamily="34" charset="0"/>
              </a:rPr>
              <a:t/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Gyerekbútorok 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újrahasznosított 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játékokból 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szemléletformálás kisgyerekeknek (</a:t>
            </a:r>
            <a:r>
              <a:rPr lang="hu-HU" sz="1800" dirty="0" err="1">
                <a:latin typeface="Arial Narrow" panose="020B0606020202030204" pitchFamily="34" charset="0"/>
              </a:rPr>
              <a:t>s</a:t>
            </a:r>
            <a:r>
              <a:rPr lang="hu-HU" sz="1800" dirty="0" err="1" smtClean="0">
                <a:latin typeface="Arial Narrow" panose="020B0606020202030204" pitchFamily="34" charset="0"/>
              </a:rPr>
              <a:t>torybook</a:t>
            </a:r>
            <a:r>
              <a:rPr lang="hu-HU" sz="1800" dirty="0" smtClean="0">
                <a:latin typeface="Arial Narrow" panose="020B0606020202030204" pitchFamily="34" charset="0"/>
              </a:rPr>
              <a:t>) + új, anyagában színezett műanyag fejlesztése (</a:t>
            </a:r>
            <a:r>
              <a:rPr lang="hu-HU" sz="1800" dirty="0" err="1" smtClean="0">
                <a:latin typeface="Arial Narrow" panose="020B0606020202030204" pitchFamily="34" charset="0"/>
              </a:rPr>
              <a:t>Ecothylene</a:t>
            </a:r>
            <a:r>
              <a:rPr lang="hu-HU" sz="1800" dirty="0" smtClean="0">
                <a:latin typeface="Arial Narrow" panose="020B0606020202030204" pitchFamily="34" charset="0"/>
              </a:rPr>
              <a:t>®) +100%-ban újrahasznosítható kollekció; kimondottan rövid életű, műanyag gyerekjátékokból, amelyek </a:t>
            </a:r>
            <a:r>
              <a:rPr lang="hu-HU" sz="1800" dirty="0" err="1" smtClean="0">
                <a:latin typeface="Arial Narrow" panose="020B0606020202030204" pitchFamily="34" charset="0"/>
              </a:rPr>
              <a:t>max</a:t>
            </a:r>
            <a:r>
              <a:rPr lang="hu-HU" sz="1800" dirty="0" smtClean="0">
                <a:latin typeface="Arial Narrow" panose="020B0606020202030204" pitchFamily="34" charset="0"/>
              </a:rPr>
              <a:t>. 6 hónapra szólnak; 2000 db készült eddig, Olaszországban gyártják, 5 nemzetközi díjat nyertek, a szék bekerült a Victoria &amp; Albert Museum állandó gyűjteményébe; példa </a:t>
            </a:r>
            <a:r>
              <a:rPr lang="hu-HU" sz="1800" b="1" dirty="0" err="1" smtClean="0">
                <a:latin typeface="Arial Narrow" panose="020B0606020202030204" pitchFamily="34" charset="0"/>
              </a:rPr>
              <a:t>cradle</a:t>
            </a:r>
            <a:r>
              <a:rPr lang="hu-HU" sz="1800" b="1" dirty="0" smtClean="0">
                <a:latin typeface="Arial Narrow" panose="020B0606020202030204" pitchFamily="34" charset="0"/>
              </a:rPr>
              <a:t> </a:t>
            </a:r>
            <a:r>
              <a:rPr lang="hu-HU" sz="1800" b="1" dirty="0" err="1" smtClean="0">
                <a:latin typeface="Arial Narrow" panose="020B0606020202030204" pitchFamily="34" charset="0"/>
              </a:rPr>
              <a:t>to</a:t>
            </a:r>
            <a:r>
              <a:rPr lang="hu-HU" sz="1800" b="1" dirty="0" smtClean="0">
                <a:latin typeface="Arial Narrow" panose="020B0606020202030204" pitchFamily="34" charset="0"/>
              </a:rPr>
              <a:t> </a:t>
            </a:r>
            <a:r>
              <a:rPr lang="hu-HU" sz="1800" b="1" dirty="0" err="1" smtClean="0">
                <a:latin typeface="Arial Narrow" panose="020B0606020202030204" pitchFamily="34" charset="0"/>
              </a:rPr>
              <a:t>cradle</a:t>
            </a:r>
            <a:r>
              <a:rPr lang="hu-HU" sz="1800" b="1" dirty="0" smtClean="0">
                <a:latin typeface="Arial Narrow" panose="020B0606020202030204" pitchFamily="34" charset="0"/>
              </a:rPr>
              <a:t> </a:t>
            </a:r>
            <a:r>
              <a:rPr lang="hu-HU" sz="1800" dirty="0" smtClean="0">
                <a:latin typeface="Arial Narrow" panose="020B0606020202030204" pitchFamily="34" charset="0"/>
              </a:rPr>
              <a:t>(bölcsőtől a bölcsőig) tervezői szemléletre</a:t>
            </a:r>
            <a:endParaRPr lang="hu-HU" sz="1800" dirty="0">
              <a:latin typeface="Arial Narrow" panose="020B0606020202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705359"/>
            <a:ext cx="8714704" cy="6152641"/>
          </a:xfrm>
        </p:spPr>
      </p:pic>
    </p:spTree>
    <p:extLst>
      <p:ext uri="{BB962C8B-B14F-4D97-AF65-F5344CB8AC3E}">
        <p14:creationId xmlns:p14="http://schemas.microsoft.com/office/powerpoint/2010/main" val="7922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60830" cy="1502312"/>
          </a:xfrm>
        </p:spPr>
        <p:txBody>
          <a:bodyPr>
            <a:normAutofit fontScale="90000"/>
          </a:bodyPr>
          <a:lstStyle/>
          <a:p>
            <a:r>
              <a:rPr lang="hu-HU" sz="2400" b="1" dirty="0" err="1" smtClean="0">
                <a:latin typeface="Arial Narrow" panose="020B0606020202030204" pitchFamily="34" charset="0"/>
              </a:rPr>
              <a:t>ecoBirdy</a:t>
            </a:r>
            <a:r>
              <a:rPr lang="hu-HU" sz="2000" b="1" dirty="0" smtClean="0">
                <a:latin typeface="Arial Narrow" panose="020B0606020202030204" pitchFamily="34" charset="0"/>
              </a:rPr>
              <a:t/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err="1" smtClean="0">
                <a:latin typeface="Arial Narrow" panose="020B0606020202030204" pitchFamily="34" charset="0"/>
              </a:rPr>
              <a:t>Kiwi</a:t>
            </a:r>
            <a:r>
              <a:rPr lang="hu-HU" sz="2000" b="1" dirty="0" smtClean="0">
                <a:latin typeface="Arial Narrow" panose="020B0606020202030204" pitchFamily="34" charset="0"/>
              </a:rPr>
              <a:t> tároló és 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Orrszarvú lámpa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dirty="0" smtClean="0">
                <a:latin typeface="Arial Narrow" panose="020B0606020202030204" pitchFamily="34" charset="0"/>
              </a:rPr>
              <a:t>veszélyeztetett fajokra hívják fel a kisgyerekek figyelmét a formai megoldásokon keresztül</a:t>
            </a:r>
            <a:endParaRPr lang="hu-HU" sz="2000" dirty="0">
              <a:latin typeface="Arial Narrow" panose="020B0606020202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1" y="2506662"/>
            <a:ext cx="3625859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28" y="1704678"/>
            <a:ext cx="6053072" cy="40328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" y="1704679"/>
            <a:ext cx="6053070" cy="40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36076" cy="5211427"/>
          </a:xfrm>
        </p:spPr>
        <p:txBody>
          <a:bodyPr>
            <a:normAutofit/>
          </a:bodyPr>
          <a:lstStyle/>
          <a:p>
            <a:r>
              <a:rPr lang="hu-HU" sz="2400" b="1" dirty="0" err="1" smtClean="0">
                <a:latin typeface="Arial Narrow" panose="020B0606020202030204" pitchFamily="34" charset="0"/>
              </a:rPr>
              <a:t>Snøhetta</a:t>
            </a:r>
            <a:r>
              <a:rPr lang="hu-HU" sz="2400" b="1" dirty="0" smtClean="0">
                <a:latin typeface="Arial Narrow" panose="020B0606020202030204" pitchFamily="34" charset="0"/>
              </a:rPr>
              <a:t> </a:t>
            </a:r>
            <a:r>
              <a:rPr lang="hu-HU" sz="2000" b="1" dirty="0" smtClean="0">
                <a:latin typeface="Arial Narrow" panose="020B0606020202030204" pitchFamily="34" charset="0"/>
              </a:rPr>
              <a:t/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S-1500 szék 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újrahasznosított 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halászhálókból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2019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Az</a:t>
            </a:r>
            <a:r>
              <a:rPr lang="hu-HU" sz="1800" b="1" dirty="0" smtClean="0">
                <a:latin typeface="Arial Narrow" panose="020B0606020202030204" pitchFamily="34" charset="0"/>
              </a:rPr>
              <a:t> </a:t>
            </a:r>
            <a:r>
              <a:rPr lang="hu-HU" sz="1800" dirty="0" smtClean="0">
                <a:latin typeface="Arial Narrow" panose="020B0606020202030204" pitchFamily="34" charset="0"/>
              </a:rPr>
              <a:t>Északi-tengeren használt halászhálókat, köteleket és a helyi halgazdaságok műanyag hálóit hasznosította újra ez a norvég építész iroda;</a:t>
            </a:r>
            <a:r>
              <a:rPr lang="hu-HU" sz="1800" dirty="0">
                <a:latin typeface="Arial Narrow" panose="020B0606020202030204" pitchFamily="34" charset="0"/>
              </a:rPr>
              <a:t> </a:t>
            </a:r>
            <a:r>
              <a:rPr lang="hu-HU" sz="1800" dirty="0" smtClean="0">
                <a:latin typeface="Arial Narrow" panose="020B0606020202030204" pitchFamily="34" charset="0"/>
              </a:rPr>
              <a:t>a 60-as </a:t>
            </a:r>
            <a:r>
              <a:rPr lang="hu-HU" sz="1800" dirty="0">
                <a:latin typeface="Arial Narrow" panose="020B0606020202030204" pitchFamily="34" charset="0"/>
              </a:rPr>
              <a:t>években született, </a:t>
            </a:r>
            <a:r>
              <a:rPr lang="hu-HU" sz="1800" dirty="0" smtClean="0">
                <a:latin typeface="Arial Narrow" panose="020B0606020202030204" pitchFamily="34" charset="0"/>
              </a:rPr>
              <a:t>eddig 5millió példányban eladott norvég designklasszikus szék újragondolása;</a:t>
            </a:r>
            <a:br>
              <a:rPr lang="hu-HU" sz="1800" dirty="0" smtClean="0">
                <a:latin typeface="Arial Narrow" panose="020B0606020202030204" pitchFamily="34" charset="0"/>
              </a:rPr>
            </a:br>
            <a:r>
              <a:rPr lang="hu-HU" sz="1800" dirty="0" smtClean="0">
                <a:latin typeface="Arial Narrow" panose="020B0606020202030204" pitchFamily="34" charset="0"/>
              </a:rPr>
              <a:t>a jelenleg piacon lévő sorozatgyártott székek közül ennek a legkisebb az ökológiai lábnyoma; a Stockholm Design </a:t>
            </a:r>
            <a:r>
              <a:rPr lang="hu-HU" sz="1800" dirty="0" err="1" smtClean="0">
                <a:latin typeface="Arial Narrow" panose="020B0606020202030204" pitchFamily="34" charset="0"/>
              </a:rPr>
              <a:t>Weeken</a:t>
            </a:r>
            <a:r>
              <a:rPr lang="hu-HU" sz="1800" dirty="0" smtClean="0">
                <a:latin typeface="Arial Narrow" panose="020B0606020202030204" pitchFamily="34" charset="0"/>
              </a:rPr>
              <a:t> debütált idén februárban</a:t>
            </a:r>
            <a:endParaRPr lang="hu-HU" sz="1800" dirty="0">
              <a:latin typeface="Arial Narrow" panose="020B060602020203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5" y="-2145"/>
            <a:ext cx="6860146" cy="6860146"/>
          </a:xfrm>
        </p:spPr>
      </p:pic>
    </p:spTree>
    <p:extLst>
      <p:ext uri="{BB962C8B-B14F-4D97-AF65-F5344CB8AC3E}">
        <p14:creationId xmlns:p14="http://schemas.microsoft.com/office/powerpoint/2010/main" val="8066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81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3785315" cy="1848116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 Narrow" panose="020B0606020202030204" pitchFamily="34" charset="0"/>
              </a:rPr>
              <a:t>The New </a:t>
            </a:r>
            <a:r>
              <a:rPr lang="hu-HU" sz="2400" b="1" dirty="0" err="1" smtClean="0">
                <a:latin typeface="Arial Narrow" panose="020B0606020202030204" pitchFamily="34" charset="0"/>
              </a:rPr>
              <a:t>Raw</a:t>
            </a:r>
            <a:r>
              <a:rPr lang="hu-HU" sz="2000" b="1" dirty="0" smtClean="0">
                <a:latin typeface="Arial Narrow" panose="020B0606020202030204" pitchFamily="34" charset="0"/>
              </a:rPr>
              <a:t/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Print </a:t>
            </a:r>
            <a:r>
              <a:rPr lang="hu-HU" sz="2000" b="1" dirty="0" err="1" smtClean="0">
                <a:latin typeface="Arial Narrow" panose="020B0606020202030204" pitchFamily="34" charset="0"/>
              </a:rPr>
              <a:t>Your</a:t>
            </a:r>
            <a:r>
              <a:rPr lang="hu-HU" sz="2000" b="1" dirty="0" smtClean="0">
                <a:latin typeface="Arial Narrow" panose="020B0606020202030204" pitchFamily="34" charset="0"/>
              </a:rPr>
              <a:t> City project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3D </a:t>
            </a:r>
            <a:r>
              <a:rPr lang="hu-HU" sz="2000" b="1" dirty="0" err="1" smtClean="0">
                <a:latin typeface="Arial Narrow" panose="020B0606020202030204" pitchFamily="34" charset="0"/>
              </a:rPr>
              <a:t>printelt</a:t>
            </a:r>
            <a:r>
              <a:rPr lang="hu-HU" sz="2000" b="1" dirty="0" smtClean="0">
                <a:latin typeface="Arial Narrow" panose="020B0606020202030204" pitchFamily="34" charset="0"/>
              </a:rPr>
              <a:t> köztéri bútorok</a:t>
            </a:r>
            <a:br>
              <a:rPr lang="hu-HU" sz="2000" b="1" dirty="0" smtClean="0">
                <a:latin typeface="Arial Narrow" panose="020B0606020202030204" pitchFamily="34" charset="0"/>
              </a:rPr>
            </a:br>
            <a:r>
              <a:rPr lang="hu-HU" sz="2000" b="1" dirty="0" err="1" smtClean="0">
                <a:latin typeface="Arial Narrow" panose="020B0606020202030204" pitchFamily="34" charset="0"/>
              </a:rPr>
              <a:t>Thesszaloniki</a:t>
            </a:r>
            <a:r>
              <a:rPr lang="hu-HU" sz="2000" b="1" dirty="0">
                <a:latin typeface="Arial Narrow" panose="020B0606020202030204" pitchFamily="34" charset="0"/>
              </a:rPr>
              <a:t/>
            </a:r>
            <a:br>
              <a:rPr lang="hu-HU" sz="2000" b="1" dirty="0">
                <a:latin typeface="Arial Narrow" panose="020B0606020202030204" pitchFamily="34" charset="0"/>
              </a:rPr>
            </a:br>
            <a:r>
              <a:rPr lang="hu-HU" sz="2000" b="1" dirty="0" smtClean="0">
                <a:latin typeface="Arial Narrow" panose="020B0606020202030204" pitchFamily="34" charset="0"/>
              </a:rPr>
              <a:t>2019</a:t>
            </a:r>
            <a:endParaRPr lang="hu-HU" sz="2000" b="1" dirty="0">
              <a:latin typeface="Arial Narrow" panose="020B0606020202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89" y="-30404"/>
            <a:ext cx="6576811" cy="688840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7057"/>
            <a:ext cx="3193962" cy="47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9275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4" y="3088783"/>
            <a:ext cx="5653826" cy="376921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426558" y="592428"/>
            <a:ext cx="4443210" cy="244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 </a:t>
            </a:r>
            <a:r>
              <a:rPr lang="hu-HU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u-HU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 project a Coca Cola támogatásával; a város plasztik hulladékának újrahasznosítása 3D </a:t>
            </a:r>
            <a:r>
              <a:rPr lang="hu-HU" dirty="0" err="1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printelt</a:t>
            </a:r>
            <a:r>
              <a:rPr lang="hu-HU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bútorok formájában; a helyiek egy honlapon keresztül igényeikre szabhatják a köztéri bútoraikat, számos funkció és forma közül választhatnak; eddig 2.900 polgár szavazott; májusig fut a program, összesen 4 tonna műanyag hulladékot dolgoznának fel a project keretében</a:t>
            </a:r>
            <a:endParaRPr lang="hu-H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193</Words>
  <Application>Microsoft Office PowerPoint</Application>
  <PresentationFormat>Szélesvásznú</PresentationFormat>
  <Paragraphs>21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Office-téma</vt:lpstr>
      <vt:lpstr>Körforgásos design – avagy a  szomszéd bútora mindig zöldebb</vt:lpstr>
      <vt:lpstr>Ellen MacArthur Foundation Davos 2018 a körforgásos gazdaságot támogató körforgásos design kézikönyv segíti a designereket az új szemlélet és gyakorlat elsajátításában (best practice példák, videók)</vt:lpstr>
      <vt:lpstr>ecoBirdy  Gyerekbútorok  újrahasznosított  játékokból  szemléletformálás kisgyerekeknek (storybook) + új, anyagában színezett műanyag fejlesztése (Ecothylene®) +100%-ban újrahasznosítható kollekció; kimondottan rövid életű, műanyag gyerekjátékokból, amelyek max. 6 hónapra szólnak; 2000 db készült eddig, Olaszországban gyártják, 5 nemzetközi díjat nyertek, a szék bekerült a Victoria &amp; Albert Museum állandó gyűjteményébe; példa cradle to cradle (bölcsőtől a bölcsőig) tervezői szemléletre</vt:lpstr>
      <vt:lpstr>ecoBirdy Kiwi tároló és  Orrszarvú lámpa veszélyeztetett fajokra hívják fel a kisgyerekek figyelmét a formai megoldásokon keresztül</vt:lpstr>
      <vt:lpstr>PowerPoint-bemutató</vt:lpstr>
      <vt:lpstr>Snøhetta  S-1500 szék  újrahasznosított  halászhálókból 2019 Az Északi-tengeren használt halászhálókat, köteleket és a helyi halgazdaságok műanyag hálóit hasznosította újra ez a norvég építész iroda; a 60-as években született, eddig 5millió példányban eladott norvég designklasszikus szék újragondolása; a jelenleg piacon lévő sorozatgyártott székek közül ennek a legkisebb az ökológiai lábnyoma; a Stockholm Design Weeken debütált idén februárban</vt:lpstr>
      <vt:lpstr>PowerPoint-bemutató</vt:lpstr>
      <vt:lpstr>The New Raw Print Your City project 3D printelt köztéri bútorok Thesszaloniki 2019</vt:lpstr>
      <vt:lpstr>PowerPoint-bemutató</vt:lpstr>
      <vt:lpstr>PowerPoint-bemutató</vt:lpstr>
      <vt:lpstr>The Shellworks Rákpáncélból bioplasztik nem csak új anyagot fejlesztettek, de az eszközöket és a gyártási folyamatot is ki kellett találniuk;  az éttermi hulladékként begyűjtött  rákpáncélhoz ecetet adtak; a kortárs designerek ma már leginkább biokémikusok, és lombikban állítják elő a termékeket </vt:lpstr>
      <vt:lpstr>Elena Amato Baktériumból csomagolás bakteriális cellulózból előállított csomagolás, papírszerű tulajdonságokkal; víz+ baktérium+ élesztőkultúra keverékéből készült; a műanyagok 100%-ig természetes alternatívája, lebomló, komposztálható</vt:lpstr>
      <vt:lpstr>PowerPoint-bemutató</vt:lpstr>
      <vt:lpstr>PowerPoint-bemutató</vt:lpstr>
      <vt:lpstr>Eric Klarenbeek &amp; Maartje Dros Bioplasztik algából az invazív algafajok megeszik az üvegházhatást okozó szén-dioxidot; bárhol tenyészthető, 100.000 fajtája létezik; az alga a Földön mindenütt elterjedt; 3D printelhető, fröccsönthető; sokkal jobb, mint a kukorica-keményítőből előállítható bioplasztik, mert nem kell hozzá mezőgazdasági termőterület és az előállítás „mellékterméke” a tiszta levegő</vt:lpstr>
      <vt:lpstr>PowerPoint-bemutató</vt:lpstr>
      <vt:lpstr>PowerPoint-bemutató</vt:lpstr>
      <vt:lpstr>Krown Gombatenyészetből  készült tárgyak a gombafonalak kötőanyagként, ragasztóként szövik át a biomassza alapanyagot; gombák segítségével is elő lehet állítani biopolimereket;  DIY helyett Grow It Yourself, azaz növeszd magad! otthon a tárgyaidat; a Krown brand ehhez speciális „kit”-eket kínál, amelyek online megvásárolhatók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Körforgásos design – avagy a szomszéd bútora mindig zöldebb</dc:title>
  <dc:creator>Rita</dc:creator>
  <cp:lastModifiedBy>Cebe Hanna</cp:lastModifiedBy>
  <cp:revision>28</cp:revision>
  <dcterms:created xsi:type="dcterms:W3CDTF">2019-04-03T14:27:04Z</dcterms:created>
  <dcterms:modified xsi:type="dcterms:W3CDTF">2019-04-15T07:44:33Z</dcterms:modified>
</cp:coreProperties>
</file>