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2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D050B8"/>
    <a:srgbClr val="EAEAEA"/>
    <a:srgbClr val="78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56AC6-9703-464C-BC56-EE751C6BA1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F93DDEE-D870-474B-9C06-3DBF1AD1BAAD}">
      <dgm:prSet phldrT="[Szöveg]"/>
      <dgm:spPr>
        <a:solidFill>
          <a:srgbClr val="FFC000"/>
        </a:solidFill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Most!!!</a:t>
          </a:r>
          <a:endParaRPr lang="hu-HU" b="1" dirty="0">
            <a:solidFill>
              <a:srgbClr val="FF0000"/>
            </a:solidFill>
          </a:endParaRPr>
        </a:p>
      </dgm:t>
    </dgm:pt>
    <dgm:pt modelId="{C861840B-2D99-412F-88D7-B2853AB917F8}" type="parTrans" cxnId="{A266EB95-5916-4D0E-9E44-ACA13B236A77}">
      <dgm:prSet/>
      <dgm:spPr/>
      <dgm:t>
        <a:bodyPr/>
        <a:lstStyle/>
        <a:p>
          <a:endParaRPr lang="hu-HU"/>
        </a:p>
      </dgm:t>
    </dgm:pt>
    <dgm:pt modelId="{45BBCD0D-A100-400C-A41C-BB140135EFF1}" type="sibTrans" cxnId="{A266EB95-5916-4D0E-9E44-ACA13B236A77}">
      <dgm:prSet/>
      <dgm:spPr/>
      <dgm:t>
        <a:bodyPr/>
        <a:lstStyle/>
        <a:p>
          <a:endParaRPr lang="hu-HU"/>
        </a:p>
      </dgm:t>
    </dgm:pt>
    <dgm:pt modelId="{34307CF0-E11C-4569-9A75-289B0F31A3A7}">
      <dgm:prSet phldrT="[Szöveg]"/>
      <dgm:spPr>
        <a:solidFill>
          <a:srgbClr val="FFC000"/>
        </a:solidFill>
      </dgm:spPr>
      <dgm:t>
        <a:bodyPr/>
        <a:lstStyle/>
        <a:p>
          <a:r>
            <a:rPr lang="hu-HU" b="1" dirty="0" smtClean="0">
              <a:solidFill>
                <a:srgbClr val="FF0000"/>
              </a:solidFill>
              <a:latin typeface="Bradley Hand ITC" panose="03070402050302030203" pitchFamily="66" charset="0"/>
            </a:rPr>
            <a:t>türelmetlenek</a:t>
          </a:r>
          <a:endParaRPr lang="hu-HU" b="1" dirty="0">
            <a:solidFill>
              <a:srgbClr val="FF0000"/>
            </a:solidFill>
            <a:latin typeface="Bradley Hand ITC" panose="03070402050302030203" pitchFamily="66" charset="0"/>
          </a:endParaRPr>
        </a:p>
      </dgm:t>
    </dgm:pt>
    <dgm:pt modelId="{A0BD41E2-A468-47C6-8219-B6A0D74BC280}" type="parTrans" cxnId="{AFA33980-B224-4813-9A5B-940401BDE68F}">
      <dgm:prSet/>
      <dgm:spPr/>
      <dgm:t>
        <a:bodyPr/>
        <a:lstStyle/>
        <a:p>
          <a:endParaRPr lang="hu-HU"/>
        </a:p>
      </dgm:t>
    </dgm:pt>
    <dgm:pt modelId="{E918E1E8-E0BF-47E1-A5C9-6608DF56D380}" type="sibTrans" cxnId="{AFA33980-B224-4813-9A5B-940401BDE68F}">
      <dgm:prSet/>
      <dgm:spPr/>
      <dgm:t>
        <a:bodyPr/>
        <a:lstStyle/>
        <a:p>
          <a:endParaRPr lang="hu-HU"/>
        </a:p>
      </dgm:t>
    </dgm:pt>
    <dgm:pt modelId="{332C0067-41E3-4045-9E40-62D7C8719008}">
      <dgm:prSet phldrT="[Szöveg]"/>
      <dgm:spPr>
        <a:solidFill>
          <a:srgbClr val="FFC000"/>
        </a:solidFill>
      </dgm:spPr>
      <dgm:t>
        <a:bodyPr/>
        <a:lstStyle/>
        <a:p>
          <a:r>
            <a:rPr lang="hu-HU" b="1" dirty="0" smtClean="0">
              <a:solidFill>
                <a:srgbClr val="FF0000"/>
              </a:solidFill>
              <a:latin typeface="Bradley Hand ITC" panose="03070402050302030203" pitchFamily="66" charset="0"/>
            </a:rPr>
            <a:t>azonnali jutalmazás </a:t>
          </a:r>
          <a:endParaRPr lang="hu-HU" b="1" dirty="0">
            <a:solidFill>
              <a:srgbClr val="FF0000"/>
            </a:solidFill>
            <a:latin typeface="Bradley Hand ITC" panose="03070402050302030203" pitchFamily="66" charset="0"/>
          </a:endParaRPr>
        </a:p>
      </dgm:t>
    </dgm:pt>
    <dgm:pt modelId="{D270C3B2-876F-46B0-8456-B9919BC7A295}" type="parTrans" cxnId="{1711CFFE-8B3D-4E2D-B8F3-BD17DB177955}">
      <dgm:prSet/>
      <dgm:spPr/>
      <dgm:t>
        <a:bodyPr/>
        <a:lstStyle/>
        <a:p>
          <a:endParaRPr lang="hu-HU"/>
        </a:p>
      </dgm:t>
    </dgm:pt>
    <dgm:pt modelId="{2F31FA58-C008-44DF-8D74-61AAE80F2D78}" type="sibTrans" cxnId="{1711CFFE-8B3D-4E2D-B8F3-BD17DB177955}">
      <dgm:prSet/>
      <dgm:spPr/>
      <dgm:t>
        <a:bodyPr/>
        <a:lstStyle/>
        <a:p>
          <a:endParaRPr lang="hu-HU"/>
        </a:p>
      </dgm:t>
    </dgm:pt>
    <dgm:pt modelId="{68050F8A-21BF-4C23-9483-7DBD713C1A21}" type="pres">
      <dgm:prSet presAssocID="{ABB56AC6-9703-464C-BC56-EE751C6BA1D5}" presName="diagram" presStyleCnt="0">
        <dgm:presLayoutVars>
          <dgm:dir/>
          <dgm:resizeHandles val="exact"/>
        </dgm:presLayoutVars>
      </dgm:prSet>
      <dgm:spPr/>
    </dgm:pt>
    <dgm:pt modelId="{10983F78-2820-4C65-B55B-2257E08D8E29}" type="pres">
      <dgm:prSet presAssocID="{7F93DDEE-D870-474B-9C06-3DBF1AD1BAAD}" presName="node" presStyleLbl="node1" presStyleIdx="0" presStyleCnt="3" custScaleX="26825" custScaleY="19089" custLinFactNeighborX="-15572" custLinFactNeighborY="-1452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50E3F7-4317-4F1D-A544-089E3C276E04}" type="pres">
      <dgm:prSet presAssocID="{45BBCD0D-A100-400C-A41C-BB140135EFF1}" presName="sibTrans" presStyleCnt="0"/>
      <dgm:spPr/>
    </dgm:pt>
    <dgm:pt modelId="{53718F81-46AD-459B-9EF1-6879D9268EB7}" type="pres">
      <dgm:prSet presAssocID="{34307CF0-E11C-4569-9A75-289B0F31A3A7}" presName="node" presStyleLbl="node1" presStyleIdx="1" presStyleCnt="3" custScaleX="34152" custScaleY="12653" custLinFactNeighborX="-55466" custLinFactNeighborY="2467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37ED01-5E71-4C7B-8C31-1CFB9799E06E}" type="pres">
      <dgm:prSet presAssocID="{E918E1E8-E0BF-47E1-A5C9-6608DF56D380}" presName="sibTrans" presStyleCnt="0"/>
      <dgm:spPr/>
    </dgm:pt>
    <dgm:pt modelId="{B3A5FF04-0DCD-48EB-AC16-A1F19BC83B97}" type="pres">
      <dgm:prSet presAssocID="{332C0067-41E3-4045-9E40-62D7C8719008}" presName="node" presStyleLbl="node1" presStyleIdx="2" presStyleCnt="3" custScaleX="39063" custScaleY="14792" custLinFactNeighborX="-34598" custLinFactNeighborY="-2642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94B117D-9A88-44B0-9F4C-B6B69F59D494}" type="presOf" srcId="{7F93DDEE-D870-474B-9C06-3DBF1AD1BAAD}" destId="{10983F78-2820-4C65-B55B-2257E08D8E29}" srcOrd="0" destOrd="0" presId="urn:microsoft.com/office/officeart/2005/8/layout/default"/>
    <dgm:cxn modelId="{3ACB57D4-6BC4-4FD7-8AD0-093BC513319D}" type="presOf" srcId="{ABB56AC6-9703-464C-BC56-EE751C6BA1D5}" destId="{68050F8A-21BF-4C23-9483-7DBD713C1A21}" srcOrd="0" destOrd="0" presId="urn:microsoft.com/office/officeart/2005/8/layout/default"/>
    <dgm:cxn modelId="{2FCB8BBF-3122-49EB-906B-F23035C083FE}" type="presOf" srcId="{332C0067-41E3-4045-9E40-62D7C8719008}" destId="{B3A5FF04-0DCD-48EB-AC16-A1F19BC83B97}" srcOrd="0" destOrd="0" presId="urn:microsoft.com/office/officeart/2005/8/layout/default"/>
    <dgm:cxn modelId="{AFA33980-B224-4813-9A5B-940401BDE68F}" srcId="{ABB56AC6-9703-464C-BC56-EE751C6BA1D5}" destId="{34307CF0-E11C-4569-9A75-289B0F31A3A7}" srcOrd="1" destOrd="0" parTransId="{A0BD41E2-A468-47C6-8219-B6A0D74BC280}" sibTransId="{E918E1E8-E0BF-47E1-A5C9-6608DF56D380}"/>
    <dgm:cxn modelId="{3AB538BA-07FD-4F0D-B656-3724BB287A77}" type="presOf" srcId="{34307CF0-E11C-4569-9A75-289B0F31A3A7}" destId="{53718F81-46AD-459B-9EF1-6879D9268EB7}" srcOrd="0" destOrd="0" presId="urn:microsoft.com/office/officeart/2005/8/layout/default"/>
    <dgm:cxn modelId="{1711CFFE-8B3D-4E2D-B8F3-BD17DB177955}" srcId="{ABB56AC6-9703-464C-BC56-EE751C6BA1D5}" destId="{332C0067-41E3-4045-9E40-62D7C8719008}" srcOrd="2" destOrd="0" parTransId="{D270C3B2-876F-46B0-8456-B9919BC7A295}" sibTransId="{2F31FA58-C008-44DF-8D74-61AAE80F2D78}"/>
    <dgm:cxn modelId="{A266EB95-5916-4D0E-9E44-ACA13B236A77}" srcId="{ABB56AC6-9703-464C-BC56-EE751C6BA1D5}" destId="{7F93DDEE-D870-474B-9C06-3DBF1AD1BAAD}" srcOrd="0" destOrd="0" parTransId="{C861840B-2D99-412F-88D7-B2853AB917F8}" sibTransId="{45BBCD0D-A100-400C-A41C-BB140135EFF1}"/>
    <dgm:cxn modelId="{95153BE1-C4A4-4511-A02F-27A52F374383}" type="presParOf" srcId="{68050F8A-21BF-4C23-9483-7DBD713C1A21}" destId="{10983F78-2820-4C65-B55B-2257E08D8E29}" srcOrd="0" destOrd="0" presId="urn:microsoft.com/office/officeart/2005/8/layout/default"/>
    <dgm:cxn modelId="{F0611BD9-13BA-4C2B-A2A3-E1FBC5848DCE}" type="presParOf" srcId="{68050F8A-21BF-4C23-9483-7DBD713C1A21}" destId="{7850E3F7-4317-4F1D-A544-089E3C276E04}" srcOrd="1" destOrd="0" presId="urn:microsoft.com/office/officeart/2005/8/layout/default"/>
    <dgm:cxn modelId="{858455DE-7146-4209-B52C-0CA597569758}" type="presParOf" srcId="{68050F8A-21BF-4C23-9483-7DBD713C1A21}" destId="{53718F81-46AD-459B-9EF1-6879D9268EB7}" srcOrd="2" destOrd="0" presId="urn:microsoft.com/office/officeart/2005/8/layout/default"/>
    <dgm:cxn modelId="{C7DD3764-4E05-4ECB-BE14-F730DED65E54}" type="presParOf" srcId="{68050F8A-21BF-4C23-9483-7DBD713C1A21}" destId="{EE37ED01-5E71-4C7B-8C31-1CFB9799E06E}" srcOrd="3" destOrd="0" presId="urn:microsoft.com/office/officeart/2005/8/layout/default"/>
    <dgm:cxn modelId="{D2D2E520-FE40-491C-B6B8-020C0DD5888A}" type="presParOf" srcId="{68050F8A-21BF-4C23-9483-7DBD713C1A21}" destId="{B3A5FF04-0DCD-48EB-AC16-A1F19BC83B9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02E3D-4765-4946-8666-89A03976BE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2318A6B-C415-4452-893F-8236C7CEC5A0}">
      <dgm:prSet phldrT="[Szöveg]" custT="1"/>
      <dgm:spPr>
        <a:solidFill>
          <a:srgbClr val="92D050"/>
        </a:solidFill>
      </dgm:spPr>
      <dgm:t>
        <a:bodyPr/>
        <a:lstStyle/>
        <a:p>
          <a:pPr algn="ctr"/>
          <a:r>
            <a:rPr lang="hu-HU" sz="2400" b="1" dirty="0" smtClean="0">
              <a:solidFill>
                <a:srgbClr val="002060"/>
              </a:solidFill>
            </a:rPr>
            <a:t>Világra való nyitottság - kíváncsiság</a:t>
          </a:r>
          <a:endParaRPr lang="hu-HU" sz="2400" b="1" dirty="0">
            <a:solidFill>
              <a:srgbClr val="002060"/>
            </a:solidFill>
          </a:endParaRPr>
        </a:p>
      </dgm:t>
    </dgm:pt>
    <dgm:pt modelId="{3F65B8A4-4ADB-444F-B9EA-B2B3FCFE8E16}" type="parTrans" cxnId="{3DB46324-17F7-4902-9CFA-9D5EBEB3902B}">
      <dgm:prSet/>
      <dgm:spPr/>
      <dgm:t>
        <a:bodyPr/>
        <a:lstStyle/>
        <a:p>
          <a:endParaRPr lang="hu-HU"/>
        </a:p>
      </dgm:t>
    </dgm:pt>
    <dgm:pt modelId="{8686FF34-72C2-4902-8649-4F8B23A5E7F2}" type="sibTrans" cxnId="{3DB46324-17F7-4902-9CFA-9D5EBEB3902B}">
      <dgm:prSet/>
      <dgm:spPr/>
      <dgm:t>
        <a:bodyPr/>
        <a:lstStyle/>
        <a:p>
          <a:endParaRPr lang="hu-HU"/>
        </a:p>
      </dgm:t>
    </dgm:pt>
    <dgm:pt modelId="{F2DF0CA5-24B7-43E5-95E9-50AA6DBBDFE8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400" b="1" dirty="0" smtClean="0">
              <a:solidFill>
                <a:srgbClr val="002060"/>
              </a:solidFill>
              <a:latin typeface="Bradley Hand ITC" panose="03070402050302030203" pitchFamily="66" charset="0"/>
            </a:rPr>
            <a:t>Önbizalom</a:t>
          </a:r>
          <a:endParaRPr lang="hu-HU" sz="2400" b="1" dirty="0">
            <a:solidFill>
              <a:srgbClr val="002060"/>
            </a:solidFill>
            <a:latin typeface="Bradley Hand ITC" panose="03070402050302030203" pitchFamily="66" charset="0"/>
          </a:endParaRPr>
        </a:p>
      </dgm:t>
    </dgm:pt>
    <dgm:pt modelId="{C774DD71-2567-40C2-9EE1-C1B331505934}" type="parTrans" cxnId="{7CE50E15-0D38-487C-99EF-1BD00682485F}">
      <dgm:prSet/>
      <dgm:spPr/>
      <dgm:t>
        <a:bodyPr/>
        <a:lstStyle/>
        <a:p>
          <a:endParaRPr lang="hu-HU"/>
        </a:p>
      </dgm:t>
    </dgm:pt>
    <dgm:pt modelId="{C7D98C1F-6402-4A38-A935-4A77806E78B0}" type="sibTrans" cxnId="{7CE50E15-0D38-487C-99EF-1BD00682485F}">
      <dgm:prSet/>
      <dgm:spPr/>
      <dgm:t>
        <a:bodyPr/>
        <a:lstStyle/>
        <a:p>
          <a:endParaRPr lang="hu-HU"/>
        </a:p>
      </dgm:t>
    </dgm:pt>
    <dgm:pt modelId="{1BCF6926-0FAD-4EC7-944A-CA5961B7E6DB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400" b="1" dirty="0" smtClean="0">
              <a:solidFill>
                <a:srgbClr val="002060"/>
              </a:solidFill>
              <a:latin typeface="Bradley Hand ITC" panose="03070402050302030203" pitchFamily="66" charset="0"/>
            </a:rPr>
            <a:t>Gyakorlatiasság</a:t>
          </a:r>
          <a:endParaRPr lang="hu-HU" sz="2400" b="1" dirty="0">
            <a:solidFill>
              <a:srgbClr val="002060"/>
            </a:solidFill>
            <a:latin typeface="Bradley Hand ITC" panose="03070402050302030203" pitchFamily="66" charset="0"/>
          </a:endParaRPr>
        </a:p>
      </dgm:t>
    </dgm:pt>
    <dgm:pt modelId="{89F4368F-84EF-4AFC-B989-DB4925A98D5A}" type="parTrans" cxnId="{BCC01145-C32B-433B-8B8B-4D765615FFC1}">
      <dgm:prSet/>
      <dgm:spPr/>
      <dgm:t>
        <a:bodyPr/>
        <a:lstStyle/>
        <a:p>
          <a:endParaRPr lang="hu-HU"/>
        </a:p>
      </dgm:t>
    </dgm:pt>
    <dgm:pt modelId="{B473814A-0586-4729-9F78-34B36FD55280}" type="sibTrans" cxnId="{BCC01145-C32B-433B-8B8B-4D765615FFC1}">
      <dgm:prSet/>
      <dgm:spPr/>
      <dgm:t>
        <a:bodyPr/>
        <a:lstStyle/>
        <a:p>
          <a:endParaRPr lang="hu-HU"/>
        </a:p>
      </dgm:t>
    </dgm:pt>
    <dgm:pt modelId="{B01CB3FF-737F-4596-8981-BD87C9C79D54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400" b="1" dirty="0" smtClean="0">
              <a:solidFill>
                <a:srgbClr val="002060"/>
              </a:solidFill>
              <a:latin typeface="Bradley Hand ITC" panose="03070402050302030203" pitchFamily="66" charset="0"/>
            </a:rPr>
            <a:t>Realitásérzék</a:t>
          </a:r>
          <a:endParaRPr lang="hu-HU" sz="2400" b="1" dirty="0">
            <a:solidFill>
              <a:srgbClr val="002060"/>
            </a:solidFill>
            <a:latin typeface="Bradley Hand ITC" panose="03070402050302030203" pitchFamily="66" charset="0"/>
          </a:endParaRPr>
        </a:p>
      </dgm:t>
    </dgm:pt>
    <dgm:pt modelId="{1055D308-D99E-4693-B0AA-B8CB4E085B0D}" type="parTrans" cxnId="{EC951931-22BA-4FD6-AB61-FB11FF926BB6}">
      <dgm:prSet/>
      <dgm:spPr/>
      <dgm:t>
        <a:bodyPr/>
        <a:lstStyle/>
        <a:p>
          <a:endParaRPr lang="hu-HU"/>
        </a:p>
      </dgm:t>
    </dgm:pt>
    <dgm:pt modelId="{813D469A-CEE7-4AA4-B86A-7854139038C1}" type="sibTrans" cxnId="{EC951931-22BA-4FD6-AB61-FB11FF926BB6}">
      <dgm:prSet/>
      <dgm:spPr/>
      <dgm:t>
        <a:bodyPr/>
        <a:lstStyle/>
        <a:p>
          <a:endParaRPr lang="hu-HU"/>
        </a:p>
      </dgm:t>
    </dgm:pt>
    <dgm:pt modelId="{F10ADF65-198F-45B6-A999-6F7B9E81C200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400" b="1" dirty="0" smtClean="0">
              <a:solidFill>
                <a:srgbClr val="002060"/>
              </a:solidFill>
              <a:latin typeface="Bradley Hand ITC" panose="03070402050302030203" pitchFamily="66" charset="0"/>
            </a:rPr>
            <a:t>Jó pénzügyi döntések</a:t>
          </a:r>
          <a:endParaRPr lang="hu-HU" sz="2400" b="1" dirty="0">
            <a:solidFill>
              <a:srgbClr val="002060"/>
            </a:solidFill>
            <a:latin typeface="Bradley Hand ITC" panose="03070402050302030203" pitchFamily="66" charset="0"/>
          </a:endParaRPr>
        </a:p>
      </dgm:t>
    </dgm:pt>
    <dgm:pt modelId="{EA831CEA-AFA6-4B44-98E5-05E02B0D51D2}" type="parTrans" cxnId="{747C69F8-51CD-4F79-BD10-370A20C6F8B4}">
      <dgm:prSet/>
      <dgm:spPr/>
      <dgm:t>
        <a:bodyPr/>
        <a:lstStyle/>
        <a:p>
          <a:endParaRPr lang="hu-HU"/>
        </a:p>
      </dgm:t>
    </dgm:pt>
    <dgm:pt modelId="{3B53328C-EFCF-4FED-8E6D-EEF294A0B8D8}" type="sibTrans" cxnId="{747C69F8-51CD-4F79-BD10-370A20C6F8B4}">
      <dgm:prSet/>
      <dgm:spPr/>
      <dgm:t>
        <a:bodyPr/>
        <a:lstStyle/>
        <a:p>
          <a:endParaRPr lang="hu-HU"/>
        </a:p>
      </dgm:t>
    </dgm:pt>
    <dgm:pt modelId="{0A5A3A7C-B702-4D2C-8E26-16BAF538EEDF}" type="pres">
      <dgm:prSet presAssocID="{05402E3D-4765-4946-8666-89A03976BE05}" presName="diagram" presStyleCnt="0">
        <dgm:presLayoutVars>
          <dgm:dir/>
          <dgm:resizeHandles val="exact"/>
        </dgm:presLayoutVars>
      </dgm:prSet>
      <dgm:spPr/>
    </dgm:pt>
    <dgm:pt modelId="{7CF297E8-CA79-419F-BAAA-099912ECC4E2}" type="pres">
      <dgm:prSet presAssocID="{42318A6B-C415-4452-893F-8236C7CEC5A0}" presName="node" presStyleLbl="node1" presStyleIdx="0" presStyleCnt="5" custScaleX="45071" custScaleY="22154" custLinFactNeighborX="22858" custLinFactNeighborY="-1746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CBAEE9-AED4-4185-909D-BC13EE772B8D}" type="pres">
      <dgm:prSet presAssocID="{8686FF34-72C2-4902-8649-4F8B23A5E7F2}" presName="sibTrans" presStyleCnt="0"/>
      <dgm:spPr/>
    </dgm:pt>
    <dgm:pt modelId="{E13071DF-DC73-4B1D-86B5-C2DD19656A5E}" type="pres">
      <dgm:prSet presAssocID="{F2DF0CA5-24B7-43E5-95E9-50AA6DBBDFE8}" presName="node" presStyleLbl="node1" presStyleIdx="1" presStyleCnt="5" custScaleX="39232" custScaleY="14730" custLinFactNeighborX="-37357" custLinFactNeighborY="58608">
        <dgm:presLayoutVars>
          <dgm:bulletEnabled val="1"/>
        </dgm:presLayoutVars>
      </dgm:prSet>
      <dgm:spPr/>
    </dgm:pt>
    <dgm:pt modelId="{2BAE7E5C-9ED4-4071-8061-10B7635D26A4}" type="pres">
      <dgm:prSet presAssocID="{C7D98C1F-6402-4A38-A935-4A77806E78B0}" presName="sibTrans" presStyleCnt="0"/>
      <dgm:spPr/>
    </dgm:pt>
    <dgm:pt modelId="{CA05890E-73CA-4BC0-8137-D02E15874202}" type="pres">
      <dgm:prSet presAssocID="{1BCF6926-0FAD-4EC7-944A-CA5961B7E6DB}" presName="node" presStyleLbl="node1" presStyleIdx="2" presStyleCnt="5" custScaleX="36751" custScaleY="12492" custLinFactNeighborX="35677" custLinFactNeighborY="-24109">
        <dgm:presLayoutVars>
          <dgm:bulletEnabled val="1"/>
        </dgm:presLayoutVars>
      </dgm:prSet>
      <dgm:spPr/>
    </dgm:pt>
    <dgm:pt modelId="{FFB39E67-E59B-4446-A198-7829FBAAC8E1}" type="pres">
      <dgm:prSet presAssocID="{B473814A-0586-4729-9F78-34B36FD55280}" presName="sibTrans" presStyleCnt="0"/>
      <dgm:spPr/>
    </dgm:pt>
    <dgm:pt modelId="{496A067B-2123-4F79-9A1D-5DE158D454DD}" type="pres">
      <dgm:prSet presAssocID="{B01CB3FF-737F-4596-8981-BD87C9C79D54}" presName="node" presStyleLbl="node1" presStyleIdx="3" presStyleCnt="5" custScaleX="44246" custScaleY="10605" custLinFactNeighborX="-12670" custLinFactNeighborY="-7120">
        <dgm:presLayoutVars>
          <dgm:bulletEnabled val="1"/>
        </dgm:presLayoutVars>
      </dgm:prSet>
      <dgm:spPr/>
    </dgm:pt>
    <dgm:pt modelId="{5CA93337-E1B4-4AC0-8B72-BC56352C449D}" type="pres">
      <dgm:prSet presAssocID="{813D469A-CEE7-4AA4-B86A-7854139038C1}" presName="sibTrans" presStyleCnt="0"/>
      <dgm:spPr/>
    </dgm:pt>
    <dgm:pt modelId="{06D855BB-6C43-4A66-9C78-85A8CF56CCB8}" type="pres">
      <dgm:prSet presAssocID="{F10ADF65-198F-45B6-A999-6F7B9E81C200}" presName="node" presStyleLbl="node1" presStyleIdx="4" presStyleCnt="5" custScaleX="43068" custScaleY="10699" custLinFactNeighborX="-2453" custLinFactNeighborY="-20572">
        <dgm:presLayoutVars>
          <dgm:bulletEnabled val="1"/>
        </dgm:presLayoutVars>
      </dgm:prSet>
      <dgm:spPr/>
    </dgm:pt>
  </dgm:ptLst>
  <dgm:cxnLst>
    <dgm:cxn modelId="{7CE50E15-0D38-487C-99EF-1BD00682485F}" srcId="{05402E3D-4765-4946-8666-89A03976BE05}" destId="{F2DF0CA5-24B7-43E5-95E9-50AA6DBBDFE8}" srcOrd="1" destOrd="0" parTransId="{C774DD71-2567-40C2-9EE1-C1B331505934}" sibTransId="{C7D98C1F-6402-4A38-A935-4A77806E78B0}"/>
    <dgm:cxn modelId="{A3F52270-E091-4952-8080-1DF0258C28F1}" type="presOf" srcId="{05402E3D-4765-4946-8666-89A03976BE05}" destId="{0A5A3A7C-B702-4D2C-8E26-16BAF538EEDF}" srcOrd="0" destOrd="0" presId="urn:microsoft.com/office/officeart/2005/8/layout/default"/>
    <dgm:cxn modelId="{0AFC6D2A-0ECF-464C-879B-D0779D64B95A}" type="presOf" srcId="{42318A6B-C415-4452-893F-8236C7CEC5A0}" destId="{7CF297E8-CA79-419F-BAAA-099912ECC4E2}" srcOrd="0" destOrd="0" presId="urn:microsoft.com/office/officeart/2005/8/layout/default"/>
    <dgm:cxn modelId="{32F52BAE-D967-4A25-AF89-54C3253F7562}" type="presOf" srcId="{B01CB3FF-737F-4596-8981-BD87C9C79D54}" destId="{496A067B-2123-4F79-9A1D-5DE158D454DD}" srcOrd="0" destOrd="0" presId="urn:microsoft.com/office/officeart/2005/8/layout/default"/>
    <dgm:cxn modelId="{D60478C7-8A89-4E66-A1BE-F5C44EF566F8}" type="presOf" srcId="{F2DF0CA5-24B7-43E5-95E9-50AA6DBBDFE8}" destId="{E13071DF-DC73-4B1D-86B5-C2DD19656A5E}" srcOrd="0" destOrd="0" presId="urn:microsoft.com/office/officeart/2005/8/layout/default"/>
    <dgm:cxn modelId="{7FFA62C3-81F7-4160-87E4-FE68D4986B3E}" type="presOf" srcId="{F10ADF65-198F-45B6-A999-6F7B9E81C200}" destId="{06D855BB-6C43-4A66-9C78-85A8CF56CCB8}" srcOrd="0" destOrd="0" presId="urn:microsoft.com/office/officeart/2005/8/layout/default"/>
    <dgm:cxn modelId="{3DB46324-17F7-4902-9CFA-9D5EBEB3902B}" srcId="{05402E3D-4765-4946-8666-89A03976BE05}" destId="{42318A6B-C415-4452-893F-8236C7CEC5A0}" srcOrd="0" destOrd="0" parTransId="{3F65B8A4-4ADB-444F-B9EA-B2B3FCFE8E16}" sibTransId="{8686FF34-72C2-4902-8649-4F8B23A5E7F2}"/>
    <dgm:cxn modelId="{BCC01145-C32B-433B-8B8B-4D765615FFC1}" srcId="{05402E3D-4765-4946-8666-89A03976BE05}" destId="{1BCF6926-0FAD-4EC7-944A-CA5961B7E6DB}" srcOrd="2" destOrd="0" parTransId="{89F4368F-84EF-4AFC-B989-DB4925A98D5A}" sibTransId="{B473814A-0586-4729-9F78-34B36FD55280}"/>
    <dgm:cxn modelId="{432E5C61-239A-4DC0-9DF2-B9FA998E794F}" type="presOf" srcId="{1BCF6926-0FAD-4EC7-944A-CA5961B7E6DB}" destId="{CA05890E-73CA-4BC0-8137-D02E15874202}" srcOrd="0" destOrd="0" presId="urn:microsoft.com/office/officeart/2005/8/layout/default"/>
    <dgm:cxn modelId="{747C69F8-51CD-4F79-BD10-370A20C6F8B4}" srcId="{05402E3D-4765-4946-8666-89A03976BE05}" destId="{F10ADF65-198F-45B6-A999-6F7B9E81C200}" srcOrd="4" destOrd="0" parTransId="{EA831CEA-AFA6-4B44-98E5-05E02B0D51D2}" sibTransId="{3B53328C-EFCF-4FED-8E6D-EEF294A0B8D8}"/>
    <dgm:cxn modelId="{EC951931-22BA-4FD6-AB61-FB11FF926BB6}" srcId="{05402E3D-4765-4946-8666-89A03976BE05}" destId="{B01CB3FF-737F-4596-8981-BD87C9C79D54}" srcOrd="3" destOrd="0" parTransId="{1055D308-D99E-4693-B0AA-B8CB4E085B0D}" sibTransId="{813D469A-CEE7-4AA4-B86A-7854139038C1}"/>
    <dgm:cxn modelId="{10D1FB6F-74E4-43DC-8D18-032852BC1153}" type="presParOf" srcId="{0A5A3A7C-B702-4D2C-8E26-16BAF538EEDF}" destId="{7CF297E8-CA79-419F-BAAA-099912ECC4E2}" srcOrd="0" destOrd="0" presId="urn:microsoft.com/office/officeart/2005/8/layout/default"/>
    <dgm:cxn modelId="{739136ED-2018-405E-8CD8-FBE62D1DD53D}" type="presParOf" srcId="{0A5A3A7C-B702-4D2C-8E26-16BAF538EEDF}" destId="{E0CBAEE9-AED4-4185-909D-BC13EE772B8D}" srcOrd="1" destOrd="0" presId="urn:microsoft.com/office/officeart/2005/8/layout/default"/>
    <dgm:cxn modelId="{0824C483-A337-4089-98FE-86D80436CB24}" type="presParOf" srcId="{0A5A3A7C-B702-4D2C-8E26-16BAF538EEDF}" destId="{E13071DF-DC73-4B1D-86B5-C2DD19656A5E}" srcOrd="2" destOrd="0" presId="urn:microsoft.com/office/officeart/2005/8/layout/default"/>
    <dgm:cxn modelId="{438F0E6A-EEBD-4034-89ED-4F69E13032E3}" type="presParOf" srcId="{0A5A3A7C-B702-4D2C-8E26-16BAF538EEDF}" destId="{2BAE7E5C-9ED4-4071-8061-10B7635D26A4}" srcOrd="3" destOrd="0" presId="urn:microsoft.com/office/officeart/2005/8/layout/default"/>
    <dgm:cxn modelId="{BF3661E9-182C-400A-B1A7-A4CC2DAD5AFD}" type="presParOf" srcId="{0A5A3A7C-B702-4D2C-8E26-16BAF538EEDF}" destId="{CA05890E-73CA-4BC0-8137-D02E15874202}" srcOrd="4" destOrd="0" presId="urn:microsoft.com/office/officeart/2005/8/layout/default"/>
    <dgm:cxn modelId="{FC57BF27-4B1C-498B-8403-F20D44B479AD}" type="presParOf" srcId="{0A5A3A7C-B702-4D2C-8E26-16BAF538EEDF}" destId="{FFB39E67-E59B-4446-A198-7829FBAAC8E1}" srcOrd="5" destOrd="0" presId="urn:microsoft.com/office/officeart/2005/8/layout/default"/>
    <dgm:cxn modelId="{926B103B-E7A0-4833-9B30-04E42A99F63B}" type="presParOf" srcId="{0A5A3A7C-B702-4D2C-8E26-16BAF538EEDF}" destId="{496A067B-2123-4F79-9A1D-5DE158D454DD}" srcOrd="6" destOrd="0" presId="urn:microsoft.com/office/officeart/2005/8/layout/default"/>
    <dgm:cxn modelId="{D20189E6-35AB-4DA7-AB64-6F8E168950F2}" type="presParOf" srcId="{0A5A3A7C-B702-4D2C-8E26-16BAF538EEDF}" destId="{5CA93337-E1B4-4AC0-8B72-BC56352C449D}" srcOrd="7" destOrd="0" presId="urn:microsoft.com/office/officeart/2005/8/layout/default"/>
    <dgm:cxn modelId="{DCECF572-67D7-4E61-865E-10979EC4648A}" type="presParOf" srcId="{0A5A3A7C-B702-4D2C-8E26-16BAF538EEDF}" destId="{06D855BB-6C43-4A66-9C78-85A8CF56CCB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83F78-2820-4C65-B55B-2257E08D8E29}">
      <dsp:nvSpPr>
        <dsp:cNvPr id="0" name=""/>
        <dsp:cNvSpPr/>
      </dsp:nvSpPr>
      <dsp:spPr>
        <a:xfrm>
          <a:off x="0" y="235038"/>
          <a:ext cx="2195136" cy="937251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>
              <a:solidFill>
                <a:srgbClr val="FF0000"/>
              </a:solidFill>
            </a:rPr>
            <a:t>Most!!!</a:t>
          </a:r>
          <a:endParaRPr lang="hu-HU" sz="2600" b="1" kern="1200" dirty="0">
            <a:solidFill>
              <a:srgbClr val="FF0000"/>
            </a:solidFill>
          </a:endParaRPr>
        </a:p>
      </dsp:txBody>
      <dsp:txXfrm>
        <a:off x="0" y="235038"/>
        <a:ext cx="2195136" cy="937251"/>
      </dsp:txXfrm>
    </dsp:sp>
    <dsp:sp modelId="{53718F81-46AD-459B-9EF1-6879D9268EB7}">
      <dsp:nvSpPr>
        <dsp:cNvPr id="0" name=""/>
        <dsp:cNvSpPr/>
      </dsp:nvSpPr>
      <dsp:spPr>
        <a:xfrm>
          <a:off x="0" y="2317771"/>
          <a:ext cx="2794718" cy="621250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>
              <a:solidFill>
                <a:srgbClr val="FF0000"/>
              </a:solidFill>
              <a:latin typeface="Bradley Hand ITC" panose="03070402050302030203" pitchFamily="66" charset="0"/>
            </a:rPr>
            <a:t>türelmetlenek</a:t>
          </a:r>
          <a:endParaRPr lang="hu-HU" sz="2600" b="1" kern="1200" dirty="0">
            <a:solidFill>
              <a:srgbClr val="FF0000"/>
            </a:solidFill>
            <a:latin typeface="Bradley Hand ITC" panose="03070402050302030203" pitchFamily="66" charset="0"/>
          </a:endParaRPr>
        </a:p>
      </dsp:txBody>
      <dsp:txXfrm>
        <a:off x="0" y="2317771"/>
        <a:ext cx="2794718" cy="621250"/>
      </dsp:txXfrm>
    </dsp:sp>
    <dsp:sp modelId="{B3A5FF04-0DCD-48EB-AC16-A1F19BC83B97}">
      <dsp:nvSpPr>
        <dsp:cNvPr id="0" name=""/>
        <dsp:cNvSpPr/>
      </dsp:nvSpPr>
      <dsp:spPr>
        <a:xfrm>
          <a:off x="0" y="1406623"/>
          <a:ext cx="3196594" cy="726273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>
              <a:solidFill>
                <a:srgbClr val="FF0000"/>
              </a:solidFill>
              <a:latin typeface="Bradley Hand ITC" panose="03070402050302030203" pitchFamily="66" charset="0"/>
            </a:rPr>
            <a:t>azonnali jutalmazás </a:t>
          </a:r>
          <a:endParaRPr lang="hu-HU" sz="2600" b="1" kern="1200" dirty="0">
            <a:solidFill>
              <a:srgbClr val="FF0000"/>
            </a:solidFill>
            <a:latin typeface="Bradley Hand ITC" panose="03070402050302030203" pitchFamily="66" charset="0"/>
          </a:endParaRPr>
        </a:p>
      </dsp:txBody>
      <dsp:txXfrm>
        <a:off x="0" y="1406623"/>
        <a:ext cx="3196594" cy="726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297E8-CA79-419F-BAAA-099912ECC4E2}">
      <dsp:nvSpPr>
        <dsp:cNvPr id="0" name=""/>
        <dsp:cNvSpPr/>
      </dsp:nvSpPr>
      <dsp:spPr>
        <a:xfrm>
          <a:off x="2091352" y="0"/>
          <a:ext cx="3659793" cy="1079351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2060"/>
              </a:solidFill>
            </a:rPr>
            <a:t>Világra való nyitottság - kíváncsiság</a:t>
          </a:r>
          <a:endParaRPr lang="hu-HU" sz="2400" b="1" kern="1200" dirty="0">
            <a:solidFill>
              <a:srgbClr val="002060"/>
            </a:solidFill>
          </a:endParaRPr>
        </a:p>
      </dsp:txBody>
      <dsp:txXfrm>
        <a:off x="2091352" y="0"/>
        <a:ext cx="3659793" cy="1079351"/>
      </dsp:txXfrm>
    </dsp:sp>
    <dsp:sp modelId="{E13071DF-DC73-4B1D-86B5-C2DD19656A5E}">
      <dsp:nvSpPr>
        <dsp:cNvPr id="0" name=""/>
        <dsp:cNvSpPr/>
      </dsp:nvSpPr>
      <dsp:spPr>
        <a:xfrm>
          <a:off x="1673656" y="3828968"/>
          <a:ext cx="3185662" cy="717651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2060"/>
              </a:solidFill>
              <a:latin typeface="Bradley Hand ITC" panose="03070402050302030203" pitchFamily="66" charset="0"/>
            </a:rPr>
            <a:t>Önbizalom</a:t>
          </a:r>
          <a:endParaRPr lang="hu-HU" sz="2400" b="1" kern="1200" dirty="0">
            <a:solidFill>
              <a:srgbClr val="002060"/>
            </a:solidFill>
            <a:latin typeface="Bradley Hand ITC" panose="03070402050302030203" pitchFamily="66" charset="0"/>
          </a:endParaRPr>
        </a:p>
      </dsp:txBody>
      <dsp:txXfrm>
        <a:off x="1673656" y="3828968"/>
        <a:ext cx="3185662" cy="717651"/>
      </dsp:txXfrm>
    </dsp:sp>
    <dsp:sp modelId="{CA05890E-73CA-4BC0-8137-D02E15874202}">
      <dsp:nvSpPr>
        <dsp:cNvPr id="0" name=""/>
        <dsp:cNvSpPr/>
      </dsp:nvSpPr>
      <dsp:spPr>
        <a:xfrm>
          <a:off x="3266488" y="1509472"/>
          <a:ext cx="2984204" cy="608614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2060"/>
              </a:solidFill>
              <a:latin typeface="Bradley Hand ITC" panose="03070402050302030203" pitchFamily="66" charset="0"/>
            </a:rPr>
            <a:t>Gyakorlatiasság</a:t>
          </a:r>
          <a:endParaRPr lang="hu-HU" sz="2400" b="1" kern="1200" dirty="0">
            <a:solidFill>
              <a:srgbClr val="002060"/>
            </a:solidFill>
            <a:latin typeface="Bradley Hand ITC" panose="03070402050302030203" pitchFamily="66" charset="0"/>
          </a:endParaRPr>
        </a:p>
      </dsp:txBody>
      <dsp:txXfrm>
        <a:off x="3266488" y="1509472"/>
        <a:ext cx="2984204" cy="608614"/>
      </dsp:txXfrm>
    </dsp:sp>
    <dsp:sp modelId="{496A067B-2123-4F79-9A1D-5DE158D454DD}">
      <dsp:nvSpPr>
        <dsp:cNvPr id="0" name=""/>
        <dsp:cNvSpPr/>
      </dsp:nvSpPr>
      <dsp:spPr>
        <a:xfrm>
          <a:off x="3136891" y="2383150"/>
          <a:ext cx="3592802" cy="516679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2060"/>
              </a:solidFill>
              <a:latin typeface="Bradley Hand ITC" panose="03070402050302030203" pitchFamily="66" charset="0"/>
            </a:rPr>
            <a:t>Realitásérzék</a:t>
          </a:r>
          <a:endParaRPr lang="hu-HU" sz="2400" b="1" kern="1200" dirty="0">
            <a:solidFill>
              <a:srgbClr val="002060"/>
            </a:solidFill>
            <a:latin typeface="Bradley Hand ITC" panose="03070402050302030203" pitchFamily="66" charset="0"/>
          </a:endParaRPr>
        </a:p>
      </dsp:txBody>
      <dsp:txXfrm>
        <a:off x="3136891" y="2383150"/>
        <a:ext cx="3592802" cy="516679"/>
      </dsp:txXfrm>
    </dsp:sp>
    <dsp:sp modelId="{06D855BB-6C43-4A66-9C78-85A8CF56CCB8}">
      <dsp:nvSpPr>
        <dsp:cNvPr id="0" name=""/>
        <dsp:cNvSpPr/>
      </dsp:nvSpPr>
      <dsp:spPr>
        <a:xfrm>
          <a:off x="2116240" y="3102417"/>
          <a:ext cx="3497148" cy="521259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2060"/>
              </a:solidFill>
              <a:latin typeface="Bradley Hand ITC" panose="03070402050302030203" pitchFamily="66" charset="0"/>
            </a:rPr>
            <a:t>Jó pénzügyi döntések</a:t>
          </a:r>
          <a:endParaRPr lang="hu-HU" sz="2400" b="1" kern="1200" dirty="0">
            <a:solidFill>
              <a:srgbClr val="002060"/>
            </a:solidFill>
            <a:latin typeface="Bradley Hand ITC" panose="03070402050302030203" pitchFamily="66" charset="0"/>
          </a:endParaRPr>
        </a:p>
      </dsp:txBody>
      <dsp:txXfrm>
        <a:off x="2116240" y="3102417"/>
        <a:ext cx="3497148" cy="52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6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0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30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0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5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6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84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33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82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9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4098D6-429C-47A5-B5E3-24AA3C383066}" type="datetimeFigureOut">
              <a:rPr lang="hu-HU" smtClean="0"/>
              <a:t>2019.03.30.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EDFA8C-B1FF-43E8-BBA7-9222A9490C12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0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14" y="-67289"/>
            <a:ext cx="12276028" cy="70628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923856"/>
            <a:ext cx="12248319" cy="1754326"/>
          </a:xfrm>
          <a:prstGeom prst="rect">
            <a:avLst/>
          </a:prstGeom>
          <a:solidFill>
            <a:srgbClr val="786D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Megatrendek és az EU körforgásos gazdaság terve </a:t>
            </a:r>
            <a:endParaRPr lang="hu-HU" sz="54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03118" y="3669327"/>
            <a:ext cx="10785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Soós Rita</a:t>
            </a:r>
          </a:p>
          <a:p>
            <a:pPr algn="ctr"/>
            <a:r>
              <a:rPr lang="hu-HU" sz="2400" b="1" i="1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Magyar Bútor és Faipari Szövetség &amp; Országos Asztalos és Faipari Szövetség </a:t>
            </a:r>
          </a:p>
          <a:p>
            <a:pPr algn="ctr"/>
            <a:endParaRPr lang="hu-HU" sz="2400" b="1" dirty="0">
              <a:solidFill>
                <a:srgbClr val="EAEAEA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sz="2800" b="1" dirty="0" err="1" smtClean="0">
                <a:solidFill>
                  <a:srgbClr val="EAEAEA"/>
                </a:solidFill>
                <a:latin typeface="Arial Black" panose="020B0A04020102020204" pitchFamily="34" charset="0"/>
              </a:rPr>
              <a:t>Construma</a:t>
            </a:r>
            <a:r>
              <a:rPr lang="hu-HU" sz="2800" b="1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 </a:t>
            </a:r>
            <a:r>
              <a:rPr lang="hu-HU" sz="2800" b="1" dirty="0" err="1" smtClean="0">
                <a:solidFill>
                  <a:srgbClr val="EAEAEA"/>
                </a:solidFill>
                <a:latin typeface="Arial Black" panose="020B0A04020102020204" pitchFamily="34" charset="0"/>
              </a:rPr>
              <a:t>OTTHONDesign</a:t>
            </a:r>
            <a:r>
              <a:rPr lang="hu-HU" sz="2800" b="1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 , 2019.április 4. </a:t>
            </a:r>
            <a:r>
              <a:rPr lang="hu-HU" sz="2800" b="1" dirty="0" smtClean="0">
                <a:latin typeface="Arial Black" panose="020B0A04020102020204" pitchFamily="34" charset="0"/>
              </a:rPr>
              <a:t>. </a:t>
            </a:r>
            <a:endParaRPr lang="hu-HU" sz="2800" b="1" dirty="0">
              <a:latin typeface="Arial Black" panose="020B0A04020102020204" pitchFamily="34" charset="0"/>
            </a:endParaRPr>
          </a:p>
          <a:p>
            <a:pPr algn="ctr"/>
            <a:endParaRPr lang="hu-HU" sz="2400" b="1" dirty="0" smtClean="0"/>
          </a:p>
          <a:p>
            <a:pPr algn="ctr"/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988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1" y="-13834"/>
            <a:ext cx="12304641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-73638" y="332897"/>
            <a:ext cx="12304641" cy="923330"/>
          </a:xfrm>
          <a:prstGeom prst="rect">
            <a:avLst/>
          </a:prstGeom>
          <a:solidFill>
            <a:srgbClr val="786D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Megatrendek </a:t>
            </a:r>
            <a:r>
              <a:rPr lang="hu-HU" sz="4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1.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hu-HU" sz="54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03118" y="3854735"/>
            <a:ext cx="1078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 Black" panose="020B0A04020102020204" pitchFamily="34" charset="0"/>
              </a:rPr>
              <a:t>. </a:t>
            </a:r>
            <a:endParaRPr lang="hu-HU" sz="2800" b="1" dirty="0">
              <a:latin typeface="Arial Black" panose="020B0A04020102020204" pitchFamily="34" charset="0"/>
            </a:endParaRPr>
          </a:p>
          <a:p>
            <a:pPr algn="ctr"/>
            <a:endParaRPr lang="hu-HU" sz="2400" b="1" dirty="0" smtClean="0"/>
          </a:p>
          <a:p>
            <a:pPr algn="ctr"/>
            <a:endParaRPr lang="hu-HU" sz="36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71493"/>
            <a:ext cx="4038088" cy="4603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97" y="1571493"/>
            <a:ext cx="5856787" cy="46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1" y="-34616"/>
            <a:ext cx="12304641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-73638" y="332897"/>
            <a:ext cx="12304641" cy="923330"/>
          </a:xfrm>
          <a:prstGeom prst="rect">
            <a:avLst/>
          </a:prstGeom>
          <a:solidFill>
            <a:srgbClr val="786D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Megatrendek </a:t>
            </a:r>
            <a:r>
              <a:rPr lang="hu-HU" sz="4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2.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hu-HU" sz="54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03118" y="3854735"/>
            <a:ext cx="1078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 Black" panose="020B0A04020102020204" pitchFamily="34" charset="0"/>
              </a:rPr>
              <a:t>. </a:t>
            </a:r>
            <a:endParaRPr lang="hu-HU" sz="2800" b="1" dirty="0">
              <a:latin typeface="Arial Black" panose="020B0A04020102020204" pitchFamily="34" charset="0"/>
            </a:endParaRPr>
          </a:p>
          <a:p>
            <a:pPr algn="ctr"/>
            <a:endParaRPr lang="hu-HU" sz="2400" b="1" dirty="0" smtClean="0"/>
          </a:p>
          <a:p>
            <a:pPr algn="ctr"/>
            <a:endParaRPr lang="hu-HU" sz="3600" b="1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6" t="7000" r="24692" b="8254"/>
          <a:stretch/>
        </p:blipFill>
        <p:spPr>
          <a:xfrm>
            <a:off x="6673164" y="3854735"/>
            <a:ext cx="2535012" cy="2477398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-1519" r="-673" b="1519"/>
          <a:stretch/>
        </p:blipFill>
        <p:spPr>
          <a:xfrm>
            <a:off x="9474881" y="3826419"/>
            <a:ext cx="2602824" cy="246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15859"/>
          <a:stretch/>
        </p:blipFill>
        <p:spPr>
          <a:xfrm>
            <a:off x="3702249" y="3854339"/>
            <a:ext cx="2776947" cy="247779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" y="3826419"/>
            <a:ext cx="3346436" cy="24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28" y="-113343"/>
            <a:ext cx="12276028" cy="70628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-84028" y="318124"/>
            <a:ext cx="12248319" cy="923330"/>
          </a:xfrm>
          <a:prstGeom prst="rect">
            <a:avLst/>
          </a:prstGeom>
          <a:solidFill>
            <a:srgbClr val="786D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Z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G</a:t>
            </a:r>
            <a:r>
              <a:rPr lang="hu-HU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</a:t>
            </a:r>
            <a:r>
              <a:rPr lang="hu-HU" sz="54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hu-HU" sz="5400" b="1" dirty="0" smtClean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á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hu-H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ó </a:t>
            </a:r>
            <a:r>
              <a:rPr lang="hu-HU" sz="4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1.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hu-HU" sz="54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5749" y="6597920"/>
            <a:ext cx="1078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 Black" panose="020B0A04020102020204" pitchFamily="34" charset="0"/>
              </a:rPr>
              <a:t>. </a:t>
            </a:r>
            <a:endParaRPr lang="hu-HU" sz="2800" b="1" dirty="0">
              <a:latin typeface="Arial Black" panose="020B0A04020102020204" pitchFamily="34" charset="0"/>
            </a:endParaRPr>
          </a:p>
          <a:p>
            <a:pPr algn="ctr"/>
            <a:endParaRPr lang="hu-HU" sz="2400" b="1" dirty="0" smtClean="0"/>
          </a:p>
          <a:p>
            <a:pPr algn="ctr"/>
            <a:endParaRPr lang="hu-HU" sz="3600" b="1" dirty="0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5" y="1574324"/>
            <a:ext cx="3809273" cy="2354131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51" y="1619326"/>
            <a:ext cx="3029069" cy="2271802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13" y="1488136"/>
            <a:ext cx="3678046" cy="2453257"/>
          </a:xfrm>
          <a:prstGeom prst="rect">
            <a:avLst/>
          </a:prstGeom>
          <a:ln w="190500" cap="sq">
            <a:solidFill>
              <a:srgbClr val="FF33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5" y="4160543"/>
            <a:ext cx="2595189" cy="2595189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r="10339"/>
          <a:stretch/>
        </p:blipFill>
        <p:spPr>
          <a:xfrm>
            <a:off x="9102436" y="4274083"/>
            <a:ext cx="2888674" cy="2400929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68" y="4201539"/>
            <a:ext cx="5340927" cy="2510526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07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276028" cy="70628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418906"/>
            <a:ext cx="12248319" cy="923330"/>
          </a:xfrm>
          <a:prstGeom prst="rect">
            <a:avLst/>
          </a:prstGeom>
          <a:solidFill>
            <a:srgbClr val="786D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Z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G</a:t>
            </a:r>
            <a:r>
              <a:rPr lang="hu-HU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</a:t>
            </a:r>
            <a:r>
              <a:rPr lang="hu-HU" sz="54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hu-HU" sz="5400" b="1" dirty="0" smtClean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á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hu-H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ó </a:t>
            </a:r>
            <a:r>
              <a:rPr lang="hu-HU" sz="4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2.</a:t>
            </a:r>
            <a:endParaRPr lang="hu-HU" sz="44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5749" y="6597920"/>
            <a:ext cx="1078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 Black" panose="020B0A04020102020204" pitchFamily="34" charset="0"/>
              </a:rPr>
              <a:t>. </a:t>
            </a:r>
            <a:endParaRPr lang="hu-HU" sz="2800" b="1" dirty="0">
              <a:latin typeface="Arial Black" panose="020B0A04020102020204" pitchFamily="34" charset="0"/>
            </a:endParaRPr>
          </a:p>
          <a:p>
            <a:pPr algn="ctr"/>
            <a:endParaRPr lang="hu-HU" sz="2400" b="1" dirty="0" smtClean="0"/>
          </a:p>
          <a:p>
            <a:pPr algn="ctr"/>
            <a:endParaRPr lang="hu-HU" sz="3600" b="1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171920" y="1678218"/>
            <a:ext cx="2079184" cy="5042552"/>
            <a:chOff x="2690744" y="2197763"/>
            <a:chExt cx="2079184" cy="5042552"/>
          </a:xfrm>
        </p:grpSpPr>
        <p:sp>
          <p:nvSpPr>
            <p:cNvPr id="14" name="Szabadkézi sokszög 13"/>
            <p:cNvSpPr/>
            <p:nvPr/>
          </p:nvSpPr>
          <p:spPr>
            <a:xfrm>
              <a:off x="2690744" y="2197763"/>
              <a:ext cx="2079184" cy="829338"/>
            </a:xfrm>
            <a:custGeom>
              <a:avLst/>
              <a:gdLst>
                <a:gd name="connsiteX0" fmla="*/ 0 w 2079184"/>
                <a:gd name="connsiteY0" fmla="*/ 0 h 829338"/>
                <a:gd name="connsiteX1" fmla="*/ 2079184 w 2079184"/>
                <a:gd name="connsiteY1" fmla="*/ 0 h 829338"/>
                <a:gd name="connsiteX2" fmla="*/ 2079184 w 2079184"/>
                <a:gd name="connsiteY2" fmla="*/ 829338 h 829338"/>
                <a:gd name="connsiteX3" fmla="*/ 0 w 2079184"/>
                <a:gd name="connsiteY3" fmla="*/ 829338 h 829338"/>
                <a:gd name="connsiteX4" fmla="*/ 0 w 2079184"/>
                <a:gd name="connsiteY4" fmla="*/ 0 h 82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184" h="829338">
                  <a:moveTo>
                    <a:pt x="0" y="0"/>
                  </a:moveTo>
                  <a:lnTo>
                    <a:pt x="2079184" y="0"/>
                  </a:lnTo>
                  <a:lnTo>
                    <a:pt x="2079184" y="829338"/>
                  </a:lnTo>
                  <a:lnTo>
                    <a:pt x="0" y="829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smtClean="0"/>
                <a:t>Társadalomhoz való viszony </a:t>
              </a:r>
              <a:endParaRPr lang="hu-HU" sz="2400" b="1" kern="1200" dirty="0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2690744" y="4314026"/>
              <a:ext cx="1658676" cy="829338"/>
            </a:xfrm>
            <a:custGeom>
              <a:avLst/>
              <a:gdLst>
                <a:gd name="connsiteX0" fmla="*/ 0 w 1658676"/>
                <a:gd name="connsiteY0" fmla="*/ 0 h 829338"/>
                <a:gd name="connsiteX1" fmla="*/ 1658676 w 1658676"/>
                <a:gd name="connsiteY1" fmla="*/ 0 h 829338"/>
                <a:gd name="connsiteX2" fmla="*/ 1658676 w 1658676"/>
                <a:gd name="connsiteY2" fmla="*/ 829338 h 829338"/>
                <a:gd name="connsiteX3" fmla="*/ 0 w 1658676"/>
                <a:gd name="connsiteY3" fmla="*/ 829338 h 829338"/>
                <a:gd name="connsiteX4" fmla="*/ 0 w 1658676"/>
                <a:gd name="connsiteY4" fmla="*/ 0 h 82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76" h="829338">
                  <a:moveTo>
                    <a:pt x="0" y="0"/>
                  </a:moveTo>
                  <a:lnTo>
                    <a:pt x="1658676" y="0"/>
                  </a:lnTo>
                  <a:lnTo>
                    <a:pt x="1658676" y="829338"/>
                  </a:lnTo>
                  <a:lnTo>
                    <a:pt x="0" y="829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smtClean="0">
                  <a:latin typeface="Bradley Hand ITC" panose="03070402050302030203" pitchFamily="66" charset="0"/>
                </a:rPr>
                <a:t>hitelesség</a:t>
              </a:r>
              <a:endParaRPr lang="hu-HU" sz="2400" b="1" kern="1200" dirty="0">
                <a:latin typeface="Bradley Hand ITC" panose="03070402050302030203" pitchFamily="66" charset="0"/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2690744" y="5372227"/>
              <a:ext cx="1885480" cy="829338"/>
            </a:xfrm>
            <a:custGeom>
              <a:avLst/>
              <a:gdLst>
                <a:gd name="connsiteX0" fmla="*/ 0 w 1658676"/>
                <a:gd name="connsiteY0" fmla="*/ 0 h 829338"/>
                <a:gd name="connsiteX1" fmla="*/ 1658676 w 1658676"/>
                <a:gd name="connsiteY1" fmla="*/ 0 h 829338"/>
                <a:gd name="connsiteX2" fmla="*/ 1658676 w 1658676"/>
                <a:gd name="connsiteY2" fmla="*/ 829338 h 829338"/>
                <a:gd name="connsiteX3" fmla="*/ 0 w 1658676"/>
                <a:gd name="connsiteY3" fmla="*/ 829338 h 829338"/>
                <a:gd name="connsiteX4" fmla="*/ 0 w 1658676"/>
                <a:gd name="connsiteY4" fmla="*/ 0 h 82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76" h="829338">
                  <a:moveTo>
                    <a:pt x="0" y="0"/>
                  </a:moveTo>
                  <a:lnTo>
                    <a:pt x="1658676" y="0"/>
                  </a:lnTo>
                  <a:lnTo>
                    <a:pt x="1658676" y="829338"/>
                  </a:lnTo>
                  <a:lnTo>
                    <a:pt x="0" y="829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smtClean="0">
                  <a:latin typeface="Bradley Hand ITC" panose="03070402050302030203" pitchFamily="66" charset="0"/>
                </a:rPr>
                <a:t>nagylelkűség</a:t>
              </a:r>
              <a:r>
                <a:rPr lang="hu-HU" sz="2400" kern="1200" dirty="0" smtClean="0"/>
                <a:t> </a:t>
              </a:r>
              <a:endParaRPr lang="hu-HU" sz="2400" kern="1200" dirty="0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2690744" y="6410977"/>
              <a:ext cx="1658676" cy="829338"/>
            </a:xfrm>
            <a:custGeom>
              <a:avLst/>
              <a:gdLst>
                <a:gd name="connsiteX0" fmla="*/ 0 w 1658676"/>
                <a:gd name="connsiteY0" fmla="*/ 0 h 829338"/>
                <a:gd name="connsiteX1" fmla="*/ 1658676 w 1658676"/>
                <a:gd name="connsiteY1" fmla="*/ 0 h 829338"/>
                <a:gd name="connsiteX2" fmla="*/ 1658676 w 1658676"/>
                <a:gd name="connsiteY2" fmla="*/ 829338 h 829338"/>
                <a:gd name="connsiteX3" fmla="*/ 0 w 1658676"/>
                <a:gd name="connsiteY3" fmla="*/ 829338 h 829338"/>
                <a:gd name="connsiteX4" fmla="*/ 0 w 1658676"/>
                <a:gd name="connsiteY4" fmla="*/ 0 h 82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76" h="829338">
                  <a:moveTo>
                    <a:pt x="0" y="0"/>
                  </a:moveTo>
                  <a:lnTo>
                    <a:pt x="1658676" y="0"/>
                  </a:lnTo>
                  <a:lnTo>
                    <a:pt x="1658676" y="829338"/>
                  </a:lnTo>
                  <a:lnTo>
                    <a:pt x="0" y="829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smtClean="0">
                  <a:latin typeface="Bradley Hand ITC" panose="03070402050302030203" pitchFamily="66" charset="0"/>
                </a:rPr>
                <a:t>tolerancia</a:t>
              </a:r>
              <a:r>
                <a:rPr lang="hu-HU" sz="2400" kern="1200" dirty="0" smtClean="0"/>
                <a:t> </a:t>
              </a:r>
              <a:endParaRPr lang="hu-HU" sz="2400" kern="1200" dirty="0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2690744" y="3219664"/>
              <a:ext cx="1658676" cy="829338"/>
            </a:xfrm>
            <a:custGeom>
              <a:avLst/>
              <a:gdLst>
                <a:gd name="connsiteX0" fmla="*/ 0 w 1658676"/>
                <a:gd name="connsiteY0" fmla="*/ 0 h 829338"/>
                <a:gd name="connsiteX1" fmla="*/ 1658676 w 1658676"/>
                <a:gd name="connsiteY1" fmla="*/ 0 h 829338"/>
                <a:gd name="connsiteX2" fmla="*/ 1658676 w 1658676"/>
                <a:gd name="connsiteY2" fmla="*/ 829338 h 829338"/>
                <a:gd name="connsiteX3" fmla="*/ 0 w 1658676"/>
                <a:gd name="connsiteY3" fmla="*/ 829338 h 829338"/>
                <a:gd name="connsiteX4" fmla="*/ 0 w 1658676"/>
                <a:gd name="connsiteY4" fmla="*/ 0 h 82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76" h="829338">
                  <a:moveTo>
                    <a:pt x="0" y="0"/>
                  </a:moveTo>
                  <a:lnTo>
                    <a:pt x="1658676" y="0"/>
                  </a:lnTo>
                  <a:lnTo>
                    <a:pt x="1658676" y="829338"/>
                  </a:lnTo>
                  <a:lnTo>
                    <a:pt x="0" y="8293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smtClean="0">
                  <a:latin typeface="Bradley Hand ITC" panose="03070402050302030203" pitchFamily="66" charset="0"/>
                </a:rPr>
                <a:t>őszinteség</a:t>
              </a:r>
              <a:endParaRPr lang="hu-HU" sz="2400" b="1" kern="1200" dirty="0">
                <a:latin typeface="Bradley Hand ITC" panose="03070402050302030203" pitchFamily="66" charset="0"/>
              </a:endParaRPr>
            </a:p>
          </p:txBody>
        </p: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27399517"/>
              </p:ext>
            </p:extLst>
          </p:nvPr>
        </p:nvGraphicFramePr>
        <p:xfrm>
          <a:off x="2395316" y="1512989"/>
          <a:ext cx="8183176" cy="437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890874734"/>
              </p:ext>
            </p:extLst>
          </p:nvPr>
        </p:nvGraphicFramePr>
        <p:xfrm>
          <a:off x="2622120" y="17502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2" name="Csoportba foglalás 21"/>
          <p:cNvGrpSpPr/>
          <p:nvPr/>
        </p:nvGrpSpPr>
        <p:grpSpPr>
          <a:xfrm>
            <a:off x="7364694" y="1308384"/>
            <a:ext cx="7557036" cy="5649619"/>
            <a:chOff x="7082904" y="1157714"/>
            <a:chExt cx="7557036" cy="5649619"/>
          </a:xfrm>
        </p:grpSpPr>
        <p:sp>
          <p:nvSpPr>
            <p:cNvPr id="23" name="Szabadkézi sokszög 22"/>
            <p:cNvSpPr/>
            <p:nvPr/>
          </p:nvSpPr>
          <p:spPr>
            <a:xfrm>
              <a:off x="10209662" y="1157714"/>
              <a:ext cx="1642376" cy="1831972"/>
            </a:xfrm>
            <a:custGeom>
              <a:avLst/>
              <a:gdLst>
                <a:gd name="connsiteX0" fmla="*/ 0 w 1831972"/>
                <a:gd name="connsiteY0" fmla="*/ 821188 h 1642376"/>
                <a:gd name="connsiteX1" fmla="*/ 410594 w 1831972"/>
                <a:gd name="connsiteY1" fmla="*/ 0 h 1642376"/>
                <a:gd name="connsiteX2" fmla="*/ 1421378 w 1831972"/>
                <a:gd name="connsiteY2" fmla="*/ 0 h 1642376"/>
                <a:gd name="connsiteX3" fmla="*/ 1831972 w 1831972"/>
                <a:gd name="connsiteY3" fmla="*/ 821188 h 1642376"/>
                <a:gd name="connsiteX4" fmla="*/ 1421378 w 1831972"/>
                <a:gd name="connsiteY4" fmla="*/ 1642376 h 1642376"/>
                <a:gd name="connsiteX5" fmla="*/ 410594 w 1831972"/>
                <a:gd name="connsiteY5" fmla="*/ 1642376 h 1642376"/>
                <a:gd name="connsiteX6" fmla="*/ 0 w 1831972"/>
                <a:gd name="connsiteY6" fmla="*/ 821188 h 164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1972" h="1642376">
                  <a:moveTo>
                    <a:pt x="915986" y="0"/>
                  </a:moveTo>
                  <a:lnTo>
                    <a:pt x="1831972" y="368100"/>
                  </a:lnTo>
                  <a:lnTo>
                    <a:pt x="1831972" y="1274276"/>
                  </a:lnTo>
                  <a:lnTo>
                    <a:pt x="915986" y="1642376"/>
                  </a:lnTo>
                  <a:lnTo>
                    <a:pt x="0" y="1274276"/>
                  </a:lnTo>
                  <a:lnTo>
                    <a:pt x="0" y="368100"/>
                  </a:lnTo>
                  <a:lnTo>
                    <a:pt x="915986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765" tIns="365729" rIns="335765" bIns="36572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>
                  <a:latin typeface="Bradley Hand ITC" panose="03070402050302030203" pitchFamily="66" charset="0"/>
                </a:rPr>
                <a:t>multi-</a:t>
              </a:r>
              <a:r>
                <a:rPr lang="hu-HU" sz="2000" b="1" kern="1200" dirty="0" err="1" smtClean="0">
                  <a:latin typeface="Bradley Hand ITC" panose="03070402050302030203" pitchFamily="66" charset="0"/>
                </a:rPr>
                <a:t>tasking</a:t>
              </a:r>
              <a:endParaRPr lang="hu-HU" sz="2000" b="1" kern="1200" dirty="0">
                <a:latin typeface="Bradley Hand ITC" panose="03070402050302030203" pitchFamily="66" charset="0"/>
              </a:endParaRPr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12303736" y="1300773"/>
              <a:ext cx="2329726" cy="1545854"/>
            </a:xfrm>
            <a:custGeom>
              <a:avLst/>
              <a:gdLst>
                <a:gd name="connsiteX0" fmla="*/ 0 w 2329726"/>
                <a:gd name="connsiteY0" fmla="*/ 0 h 1545854"/>
                <a:gd name="connsiteX1" fmla="*/ 2329726 w 2329726"/>
                <a:gd name="connsiteY1" fmla="*/ 0 h 1545854"/>
                <a:gd name="connsiteX2" fmla="*/ 2329726 w 2329726"/>
                <a:gd name="connsiteY2" fmla="*/ 1545854 h 1545854"/>
                <a:gd name="connsiteX3" fmla="*/ 0 w 2329726"/>
                <a:gd name="connsiteY3" fmla="*/ 1545854 h 1545854"/>
                <a:gd name="connsiteX4" fmla="*/ 0 w 2329726"/>
                <a:gd name="connsiteY4" fmla="*/ 0 h 154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9726" h="1545854">
                  <a:moveTo>
                    <a:pt x="0" y="0"/>
                  </a:moveTo>
                  <a:lnTo>
                    <a:pt x="2329726" y="0"/>
                  </a:lnTo>
                  <a:lnTo>
                    <a:pt x="2329726" y="1545854"/>
                  </a:lnTo>
                  <a:lnTo>
                    <a:pt x="0" y="15458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600" kern="1200" dirty="0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8343240" y="1218579"/>
              <a:ext cx="1459347" cy="1710242"/>
            </a:xfrm>
            <a:custGeom>
              <a:avLst/>
              <a:gdLst>
                <a:gd name="connsiteX0" fmla="*/ 0 w 1710241"/>
                <a:gd name="connsiteY0" fmla="*/ 729673 h 1459346"/>
                <a:gd name="connsiteX1" fmla="*/ 364837 w 1710241"/>
                <a:gd name="connsiteY1" fmla="*/ 0 h 1459346"/>
                <a:gd name="connsiteX2" fmla="*/ 1345405 w 1710241"/>
                <a:gd name="connsiteY2" fmla="*/ 0 h 1459346"/>
                <a:gd name="connsiteX3" fmla="*/ 1710241 w 1710241"/>
                <a:gd name="connsiteY3" fmla="*/ 729673 h 1459346"/>
                <a:gd name="connsiteX4" fmla="*/ 1345405 w 1710241"/>
                <a:gd name="connsiteY4" fmla="*/ 1459346 h 1459346"/>
                <a:gd name="connsiteX5" fmla="*/ 364837 w 1710241"/>
                <a:gd name="connsiteY5" fmla="*/ 1459346 h 1459346"/>
                <a:gd name="connsiteX6" fmla="*/ 0 w 1710241"/>
                <a:gd name="connsiteY6" fmla="*/ 729673 h 145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241" h="1459346">
                  <a:moveTo>
                    <a:pt x="855120" y="0"/>
                  </a:moveTo>
                  <a:lnTo>
                    <a:pt x="1710240" y="311315"/>
                  </a:lnTo>
                  <a:lnTo>
                    <a:pt x="1710240" y="1148032"/>
                  </a:lnTo>
                  <a:lnTo>
                    <a:pt x="855121" y="1459346"/>
                  </a:lnTo>
                  <a:lnTo>
                    <a:pt x="1" y="1148032"/>
                  </a:lnTo>
                  <a:lnTo>
                    <a:pt x="1" y="311315"/>
                  </a:lnTo>
                  <a:lnTo>
                    <a:pt x="85512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384" tIns="264133" rIns="225385" bIns="2641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err="1" smtClean="0">
                  <a:latin typeface="Bradley Hand ITC" panose="03070402050302030203" pitchFamily="66" charset="0"/>
                </a:rPr>
                <a:t>Függet</a:t>
              </a:r>
              <a:r>
                <a:rPr lang="hu-HU" sz="2400" b="1" dirty="0">
                  <a:latin typeface="Bradley Hand ITC" panose="03070402050302030203" pitchFamily="66" charset="0"/>
                </a:rPr>
                <a:t>-</a:t>
              </a:r>
              <a:r>
                <a:rPr lang="hu-HU" sz="2400" b="1" kern="1200" dirty="0" smtClean="0">
                  <a:latin typeface="Bradley Hand ITC" panose="03070402050302030203" pitchFamily="66" charset="0"/>
                </a:rPr>
                <a:t>lenség</a:t>
              </a:r>
              <a:endParaRPr lang="hu-HU" sz="2400" b="1" kern="1200" dirty="0">
                <a:latin typeface="Bradley Hand ITC" panose="03070402050302030203" pitchFamily="66" charset="0"/>
              </a:endParaRPr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9053881" y="2700115"/>
              <a:ext cx="1885565" cy="2043528"/>
            </a:xfrm>
            <a:custGeom>
              <a:avLst/>
              <a:gdLst>
                <a:gd name="connsiteX0" fmla="*/ 0 w 2043527"/>
                <a:gd name="connsiteY0" fmla="*/ 942782 h 1885564"/>
                <a:gd name="connsiteX1" fmla="*/ 471391 w 2043527"/>
                <a:gd name="connsiteY1" fmla="*/ 0 h 1885564"/>
                <a:gd name="connsiteX2" fmla="*/ 1572136 w 2043527"/>
                <a:gd name="connsiteY2" fmla="*/ 0 h 1885564"/>
                <a:gd name="connsiteX3" fmla="*/ 2043527 w 2043527"/>
                <a:gd name="connsiteY3" fmla="*/ 942782 h 1885564"/>
                <a:gd name="connsiteX4" fmla="*/ 1572136 w 2043527"/>
                <a:gd name="connsiteY4" fmla="*/ 1885564 h 1885564"/>
                <a:gd name="connsiteX5" fmla="*/ 471391 w 2043527"/>
                <a:gd name="connsiteY5" fmla="*/ 1885564 h 1885564"/>
                <a:gd name="connsiteX6" fmla="*/ 0 w 2043527"/>
                <a:gd name="connsiteY6" fmla="*/ 942782 h 188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527" h="1885564">
                  <a:moveTo>
                    <a:pt x="1021763" y="0"/>
                  </a:moveTo>
                  <a:lnTo>
                    <a:pt x="2043526" y="434953"/>
                  </a:lnTo>
                  <a:lnTo>
                    <a:pt x="2043526" y="1450611"/>
                  </a:lnTo>
                  <a:lnTo>
                    <a:pt x="1021764" y="1885564"/>
                  </a:lnTo>
                  <a:lnTo>
                    <a:pt x="1" y="1450611"/>
                  </a:lnTo>
                  <a:lnTo>
                    <a:pt x="1" y="434953"/>
                  </a:lnTo>
                  <a:lnTo>
                    <a:pt x="102176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3555" tIns="418865" rIns="393556" bIns="41886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i="0" kern="1200" dirty="0" smtClean="0"/>
                <a:t>Gyors gondol- </a:t>
              </a:r>
              <a:r>
                <a:rPr lang="hu-HU" sz="2400" b="1" i="0" kern="1200" dirty="0" err="1" smtClean="0"/>
                <a:t>kodás</a:t>
              </a:r>
              <a:r>
                <a:rPr lang="hu-HU" sz="2400" b="1" i="0" kern="1200" dirty="0" smtClean="0"/>
                <a:t> </a:t>
              </a:r>
              <a:endParaRPr lang="hu-HU" sz="2400" b="1" i="0" kern="1200" dirty="0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7082904" y="3092127"/>
              <a:ext cx="2267110" cy="1259505"/>
            </a:xfrm>
            <a:custGeom>
              <a:avLst/>
              <a:gdLst>
                <a:gd name="connsiteX0" fmla="*/ 0 w 2267110"/>
                <a:gd name="connsiteY0" fmla="*/ 0 h 1259505"/>
                <a:gd name="connsiteX1" fmla="*/ 2267110 w 2267110"/>
                <a:gd name="connsiteY1" fmla="*/ 0 h 1259505"/>
                <a:gd name="connsiteX2" fmla="*/ 2267110 w 2267110"/>
                <a:gd name="connsiteY2" fmla="*/ 1259505 h 1259505"/>
                <a:gd name="connsiteX3" fmla="*/ 0 w 2267110"/>
                <a:gd name="connsiteY3" fmla="*/ 1259505 h 1259505"/>
                <a:gd name="connsiteX4" fmla="*/ 0 w 2267110"/>
                <a:gd name="connsiteY4" fmla="*/ 0 h 125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110" h="1259505">
                  <a:moveTo>
                    <a:pt x="0" y="0"/>
                  </a:moveTo>
                  <a:lnTo>
                    <a:pt x="2267110" y="0"/>
                  </a:lnTo>
                  <a:lnTo>
                    <a:pt x="2267110" y="1259505"/>
                  </a:lnTo>
                  <a:lnTo>
                    <a:pt x="0" y="1259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600" kern="1200" dirty="0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10260752" y="4647994"/>
              <a:ext cx="1510135" cy="1725187"/>
            </a:xfrm>
            <a:custGeom>
              <a:avLst/>
              <a:gdLst>
                <a:gd name="connsiteX0" fmla="*/ 0 w 1725187"/>
                <a:gd name="connsiteY0" fmla="*/ 755068 h 1510135"/>
                <a:gd name="connsiteX1" fmla="*/ 377534 w 1725187"/>
                <a:gd name="connsiteY1" fmla="*/ 0 h 1510135"/>
                <a:gd name="connsiteX2" fmla="*/ 1347653 w 1725187"/>
                <a:gd name="connsiteY2" fmla="*/ 0 h 1510135"/>
                <a:gd name="connsiteX3" fmla="*/ 1725187 w 1725187"/>
                <a:gd name="connsiteY3" fmla="*/ 755068 h 1510135"/>
                <a:gd name="connsiteX4" fmla="*/ 1347653 w 1725187"/>
                <a:gd name="connsiteY4" fmla="*/ 1510135 h 1510135"/>
                <a:gd name="connsiteX5" fmla="*/ 377534 w 1725187"/>
                <a:gd name="connsiteY5" fmla="*/ 1510135 h 1510135"/>
                <a:gd name="connsiteX6" fmla="*/ 0 w 1725187"/>
                <a:gd name="connsiteY6" fmla="*/ 755068 h 15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187" h="1510135">
                  <a:moveTo>
                    <a:pt x="862593" y="0"/>
                  </a:moveTo>
                  <a:lnTo>
                    <a:pt x="1725187" y="330473"/>
                  </a:lnTo>
                  <a:lnTo>
                    <a:pt x="1725187" y="1179662"/>
                  </a:lnTo>
                  <a:lnTo>
                    <a:pt x="862593" y="1510135"/>
                  </a:lnTo>
                  <a:lnTo>
                    <a:pt x="0" y="1179662"/>
                  </a:lnTo>
                  <a:lnTo>
                    <a:pt x="0" y="330473"/>
                  </a:lnTo>
                  <a:lnTo>
                    <a:pt x="86259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442" tIns="361050" rIns="327442" bIns="36105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err="1" smtClean="0">
                  <a:latin typeface="Bradley Hand ITC" panose="03070402050302030203" pitchFamily="66" charset="0"/>
                </a:rPr>
                <a:t>Moti</a:t>
              </a:r>
              <a:r>
                <a:rPr lang="hu-HU" sz="2400" b="1" kern="1200" dirty="0" smtClean="0">
                  <a:latin typeface="Bradley Hand ITC" panose="03070402050302030203" pitchFamily="66" charset="0"/>
                </a:rPr>
                <a:t>- </a:t>
              </a:r>
              <a:r>
                <a:rPr lang="hu-HU" sz="2400" b="1" kern="1200" dirty="0" err="1" smtClean="0">
                  <a:latin typeface="Bradley Hand ITC" panose="03070402050302030203" pitchFamily="66" charset="0"/>
                </a:rPr>
                <a:t>váció</a:t>
              </a:r>
              <a:endParaRPr lang="hu-HU" sz="2400" b="1" kern="1200" dirty="0">
                <a:latin typeface="Bradley Hand ITC" panose="03070402050302030203" pitchFamily="66" charset="0"/>
              </a:endParaRPr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12297259" y="4873908"/>
              <a:ext cx="2342681" cy="1259505"/>
            </a:xfrm>
            <a:custGeom>
              <a:avLst/>
              <a:gdLst>
                <a:gd name="connsiteX0" fmla="*/ 0 w 2342681"/>
                <a:gd name="connsiteY0" fmla="*/ 0 h 1259505"/>
                <a:gd name="connsiteX1" fmla="*/ 2342681 w 2342681"/>
                <a:gd name="connsiteY1" fmla="*/ 0 h 1259505"/>
                <a:gd name="connsiteX2" fmla="*/ 2342681 w 2342681"/>
                <a:gd name="connsiteY2" fmla="*/ 1259505 h 1259505"/>
                <a:gd name="connsiteX3" fmla="*/ 0 w 2342681"/>
                <a:gd name="connsiteY3" fmla="*/ 1259505 h 1259505"/>
                <a:gd name="connsiteX4" fmla="*/ 0 w 2342681"/>
                <a:gd name="connsiteY4" fmla="*/ 0 h 125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681" h="1259505">
                  <a:moveTo>
                    <a:pt x="0" y="0"/>
                  </a:moveTo>
                  <a:lnTo>
                    <a:pt x="2342681" y="0"/>
                  </a:lnTo>
                  <a:lnTo>
                    <a:pt x="2342681" y="1259505"/>
                  </a:lnTo>
                  <a:lnTo>
                    <a:pt x="0" y="1259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600" kern="1200" dirty="0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8371681" y="4982350"/>
              <a:ext cx="1728888" cy="1824983"/>
            </a:xfrm>
            <a:custGeom>
              <a:avLst/>
              <a:gdLst>
                <a:gd name="connsiteX0" fmla="*/ 0 w 1824982"/>
                <a:gd name="connsiteY0" fmla="*/ 864444 h 1728887"/>
                <a:gd name="connsiteX1" fmla="*/ 432222 w 1824982"/>
                <a:gd name="connsiteY1" fmla="*/ 0 h 1728887"/>
                <a:gd name="connsiteX2" fmla="*/ 1392760 w 1824982"/>
                <a:gd name="connsiteY2" fmla="*/ 0 h 1728887"/>
                <a:gd name="connsiteX3" fmla="*/ 1824982 w 1824982"/>
                <a:gd name="connsiteY3" fmla="*/ 864444 h 1728887"/>
                <a:gd name="connsiteX4" fmla="*/ 1392760 w 1824982"/>
                <a:gd name="connsiteY4" fmla="*/ 1728887 h 1728887"/>
                <a:gd name="connsiteX5" fmla="*/ 432222 w 1824982"/>
                <a:gd name="connsiteY5" fmla="*/ 1728887 h 1728887"/>
                <a:gd name="connsiteX6" fmla="*/ 0 w 1824982"/>
                <a:gd name="connsiteY6" fmla="*/ 864444 h 172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4982" h="1728887">
                  <a:moveTo>
                    <a:pt x="912490" y="0"/>
                  </a:moveTo>
                  <a:lnTo>
                    <a:pt x="1824981" y="409463"/>
                  </a:lnTo>
                  <a:lnTo>
                    <a:pt x="1824981" y="1319424"/>
                  </a:lnTo>
                  <a:lnTo>
                    <a:pt x="912490" y="1728887"/>
                  </a:lnTo>
                  <a:lnTo>
                    <a:pt x="1" y="1319424"/>
                  </a:lnTo>
                  <a:lnTo>
                    <a:pt x="1" y="409463"/>
                  </a:lnTo>
                  <a:lnTo>
                    <a:pt x="91249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0562" tIns="296157" rIns="280563" bIns="296156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err="1" smtClean="0">
                  <a:latin typeface="Bradley Hand ITC" panose="03070402050302030203" pitchFamily="66" charset="0"/>
                </a:rPr>
                <a:t>Vállalko-zókedv</a:t>
              </a:r>
              <a:endParaRPr lang="hu-HU" sz="2400" b="1" kern="1200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6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7"/>
            <a:ext cx="12276028" cy="70628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09" y="376183"/>
            <a:ext cx="12248319" cy="923330"/>
          </a:xfrm>
          <a:prstGeom prst="rect">
            <a:avLst/>
          </a:prstGeom>
          <a:solidFill>
            <a:srgbClr val="786D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Z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G</a:t>
            </a:r>
            <a:r>
              <a:rPr lang="hu-HU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</a:t>
            </a:r>
            <a:r>
              <a:rPr lang="hu-HU" sz="54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hu-HU" sz="5400" b="1" dirty="0" smtClean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á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hu-H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ó </a:t>
            </a:r>
            <a:r>
              <a:rPr lang="hu-HU" sz="4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hu-HU" sz="4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hu-HU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hu-HU" sz="54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5749" y="6597920"/>
            <a:ext cx="1078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 Black" panose="020B0A04020102020204" pitchFamily="34" charset="0"/>
              </a:rPr>
              <a:t>. </a:t>
            </a:r>
            <a:endParaRPr lang="hu-HU" sz="2800" b="1" dirty="0">
              <a:latin typeface="Arial Black" panose="020B0A04020102020204" pitchFamily="34" charset="0"/>
            </a:endParaRPr>
          </a:p>
          <a:p>
            <a:pPr algn="ctr"/>
            <a:endParaRPr lang="hu-HU" sz="2400" b="1" dirty="0" smtClean="0"/>
          </a:p>
          <a:p>
            <a:pPr algn="ctr"/>
            <a:endParaRPr lang="hu-HU" sz="36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4" y="3373425"/>
            <a:ext cx="4836743" cy="32244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710" y="1568720"/>
            <a:ext cx="1224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Tudatában vannak és </a:t>
            </a:r>
            <a:r>
              <a:rPr lang="hu-HU" sz="3600" b="1" dirty="0" err="1" smtClean="0">
                <a:solidFill>
                  <a:schemeClr val="bg1"/>
                </a:solidFill>
              </a:rPr>
              <a:t>hiperérzékenyek</a:t>
            </a:r>
            <a:r>
              <a:rPr lang="hu-HU" sz="3600" b="1" dirty="0" smtClean="0">
                <a:solidFill>
                  <a:schemeClr val="bg1"/>
                </a:solidFill>
              </a:rPr>
              <a:t> az emberi tevékenység bolygóra gyakorolt hatására 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133948" y="3033308"/>
            <a:ext cx="739170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80%-</a:t>
            </a:r>
            <a:r>
              <a:rPr lang="hu-HU" sz="3200" dirty="0" err="1" smtClean="0">
                <a:solidFill>
                  <a:schemeClr val="bg1"/>
                </a:solidFill>
              </a:rPr>
              <a:t>uk</a:t>
            </a:r>
            <a:r>
              <a:rPr lang="hu-HU" sz="3200" dirty="0" smtClean="0">
                <a:solidFill>
                  <a:schemeClr val="bg1"/>
                </a:solidFill>
              </a:rPr>
              <a:t> tisztában van azzal, hogy a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 környezeti állapot változásáért elsősorban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 az ember felelős és 76%-</a:t>
            </a:r>
            <a:r>
              <a:rPr lang="hu-HU" sz="3200" dirty="0" err="1" smtClean="0">
                <a:solidFill>
                  <a:schemeClr val="bg1"/>
                </a:solidFill>
              </a:rPr>
              <a:t>uk</a:t>
            </a:r>
            <a:r>
              <a:rPr lang="hu-HU" sz="3200" dirty="0" smtClean="0">
                <a:solidFill>
                  <a:schemeClr val="bg1"/>
                </a:solidFill>
              </a:rPr>
              <a:t> aggódik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 emiatt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78%-</a:t>
            </a:r>
            <a:r>
              <a:rPr lang="hu-HU" sz="3200" dirty="0" err="1" smtClean="0">
                <a:solidFill>
                  <a:schemeClr val="bg1"/>
                </a:solidFill>
              </a:rPr>
              <a:t>uk</a:t>
            </a:r>
            <a:r>
              <a:rPr lang="hu-HU" sz="3200" dirty="0" smtClean="0">
                <a:solidFill>
                  <a:schemeClr val="bg1"/>
                </a:solidFill>
              </a:rPr>
              <a:t> aggódik az éhezés miatt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77%-</a:t>
            </a:r>
            <a:r>
              <a:rPr lang="hu-HU" sz="3200" dirty="0" err="1" smtClean="0">
                <a:solidFill>
                  <a:schemeClr val="bg1"/>
                </a:solidFill>
              </a:rPr>
              <a:t>uk</a:t>
            </a:r>
            <a:r>
              <a:rPr lang="hu-HU" sz="3200" dirty="0" smtClean="0">
                <a:solidFill>
                  <a:schemeClr val="bg1"/>
                </a:solidFill>
              </a:rPr>
              <a:t> aggódik amiatt, hogy rengeteg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 gyerek gyógyítható betegségben hal meg 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204822"/>
            <a:ext cx="12276028" cy="70628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09" y="376183"/>
            <a:ext cx="12248319" cy="1754326"/>
          </a:xfrm>
          <a:prstGeom prst="rect">
            <a:avLst/>
          </a:prstGeom>
          <a:solidFill>
            <a:srgbClr val="786D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Fenntartható fejlődés </a:t>
            </a:r>
            <a:r>
              <a:rPr lang="hu-HU" sz="44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civilek a pályán </a:t>
            </a:r>
            <a:r>
              <a:rPr lang="hu-HU" sz="54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</a:t>
            </a:r>
            <a:endParaRPr lang="hu-HU" sz="5400" b="1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5749" y="6597920"/>
            <a:ext cx="10785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 Black" panose="020B0A04020102020204" pitchFamily="34" charset="0"/>
              </a:rPr>
              <a:t>. </a:t>
            </a:r>
            <a:endParaRPr lang="hu-HU" sz="2800" b="1" dirty="0">
              <a:latin typeface="Arial Black" panose="020B0A04020102020204" pitchFamily="34" charset="0"/>
            </a:endParaRPr>
          </a:p>
          <a:p>
            <a:pPr algn="ctr"/>
            <a:endParaRPr lang="hu-HU" sz="2400" b="1" dirty="0" smtClean="0"/>
          </a:p>
          <a:p>
            <a:pPr algn="ctr"/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68" y="4577726"/>
            <a:ext cx="4762051" cy="2100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54" y="2358159"/>
            <a:ext cx="3121727" cy="2066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" y="2678383"/>
            <a:ext cx="3994580" cy="299593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01" y="2524683"/>
            <a:ext cx="3517091" cy="19695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95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5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300</TotalTime>
  <Words>144</Words>
  <Application>Microsoft Office PowerPoint</Application>
  <PresentationFormat>Szélesvásznú</PresentationFormat>
  <Paragraphs>43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Bradley Hand ITC</vt:lpstr>
      <vt:lpstr>Tw Cen MT</vt:lpstr>
      <vt:lpstr>Tw Cen MT Condensed</vt:lpstr>
      <vt:lpstr>Wingdings 3</vt:lpstr>
      <vt:lpstr>Integrál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Microsoft</dc:creator>
  <cp:lastModifiedBy>Microsoft</cp:lastModifiedBy>
  <cp:revision>27</cp:revision>
  <dcterms:created xsi:type="dcterms:W3CDTF">2019-03-29T22:32:53Z</dcterms:created>
  <dcterms:modified xsi:type="dcterms:W3CDTF">2019-03-30T11:55:17Z</dcterms:modified>
</cp:coreProperties>
</file>